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F6A53-20EA-49C1-BD25-05302C62F9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D1BCAF3-791B-4EA7-ACEE-45BE0FD55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F4D6740-571F-4507-B14D-3111AE0E6A3C}"/>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5" name="Marcador de pie de página 4">
            <a:extLst>
              <a:ext uri="{FF2B5EF4-FFF2-40B4-BE49-F238E27FC236}">
                <a16:creationId xmlns:a16="http://schemas.microsoft.com/office/drawing/2014/main" id="{43A1C140-1A3D-4D57-A092-10BD6E0714C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CEEC8B10-1FEB-4A53-AF07-7FCDC08D7BD1}"/>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118545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5AB8-B575-459D-AF46-347E8CC731A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C7034FD-955E-47D3-A9E7-913CD96B68C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91C9BE7-87E5-4D54-B5C9-48F5FC94750B}"/>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5" name="Marcador de pie de página 4">
            <a:extLst>
              <a:ext uri="{FF2B5EF4-FFF2-40B4-BE49-F238E27FC236}">
                <a16:creationId xmlns:a16="http://schemas.microsoft.com/office/drawing/2014/main" id="{81CB7559-A79B-496D-B5AC-636474D924E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6C52E82-2E3D-4D2A-A44A-A9DF6C86B92B}"/>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295250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95B670-D8D0-4FBB-8607-22E9C3E5B78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BA58775-FD14-4B68-B25B-E68FDAFED6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6AA932-2F32-4F8F-A78C-2C4A6DD34075}"/>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5" name="Marcador de pie de página 4">
            <a:extLst>
              <a:ext uri="{FF2B5EF4-FFF2-40B4-BE49-F238E27FC236}">
                <a16:creationId xmlns:a16="http://schemas.microsoft.com/office/drawing/2014/main" id="{EA1FC39D-54A2-4F39-85AF-1A8FDDF34FF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8D067074-4D8D-456E-9FEA-6AE215E64C4A}"/>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411367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19B164-AC7A-4C8D-A9AD-2337047657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40586F1-D7C3-4FBB-A83D-384BF588AB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ACF56ED-156E-44EF-8AD8-49BE2947CA51}"/>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5" name="Marcador de pie de página 4">
            <a:extLst>
              <a:ext uri="{FF2B5EF4-FFF2-40B4-BE49-F238E27FC236}">
                <a16:creationId xmlns:a16="http://schemas.microsoft.com/office/drawing/2014/main" id="{8626070A-E270-4314-A81B-E99043824C7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50507AD0-E3E5-41A2-9CA3-6208C1194849}"/>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9632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81514D-189F-4C07-8DB5-50F58BAE8E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6037FEC-2EB5-4FFE-BD5C-0A8F66647F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E4F5783-306C-44B8-BA11-0AAA37285D9D}"/>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5" name="Marcador de pie de página 4">
            <a:extLst>
              <a:ext uri="{FF2B5EF4-FFF2-40B4-BE49-F238E27FC236}">
                <a16:creationId xmlns:a16="http://schemas.microsoft.com/office/drawing/2014/main" id="{8C285731-A391-4B6C-8F1B-F8748ABFEF3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78C186D-0F21-4C5A-A5AE-793AC8877A90}"/>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306908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F5C13-8C39-4994-A492-6C6D1A4A3AE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ED32D6E-516B-4A43-958C-38FE7209F10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D28F62A-F363-4D74-85F1-3B19C044037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150D033-0236-44D8-BF41-968B22AEA85E}"/>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6" name="Marcador de pie de página 5">
            <a:extLst>
              <a:ext uri="{FF2B5EF4-FFF2-40B4-BE49-F238E27FC236}">
                <a16:creationId xmlns:a16="http://schemas.microsoft.com/office/drawing/2014/main" id="{451D0FA2-EE25-4854-B2B9-DCE5C746DC5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23E6BDC-BCB3-47EA-A2C8-07CE86B728A3}"/>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6407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304D6-56B9-4768-B4FF-030EC3082DA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674726B-05D6-44C4-8478-7CADF6E36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68C973-CC52-4AA4-B39F-4B5D3B58DC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D52F91E-55D6-45E5-BAC4-2343C6E3E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DF2437-EF0A-411A-A64D-CEE263B04D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60D41B0-1BE3-4DC9-AF89-89D5D95875D8}"/>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8" name="Marcador de pie de página 7">
            <a:extLst>
              <a:ext uri="{FF2B5EF4-FFF2-40B4-BE49-F238E27FC236}">
                <a16:creationId xmlns:a16="http://schemas.microsoft.com/office/drawing/2014/main" id="{355D2F35-1E74-4B62-BAC4-A7E93D48B24E}"/>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C5A494F1-D918-4F51-9162-D152BCF57C93}"/>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155916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79858-73A6-4495-BB61-001778AE49B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7F393F7-B608-4B9F-A79F-A6EC146AB83F}"/>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4" name="Marcador de pie de página 3">
            <a:extLst>
              <a:ext uri="{FF2B5EF4-FFF2-40B4-BE49-F238E27FC236}">
                <a16:creationId xmlns:a16="http://schemas.microsoft.com/office/drawing/2014/main" id="{399E67B7-7090-4932-9761-EA9DB7B6D8FE}"/>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65831C02-5487-48ED-BAA6-9D524F726C69}"/>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66127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12EC36-F3B8-46AF-85B1-37F74F2CAC44}"/>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3" name="Marcador de pie de página 2">
            <a:extLst>
              <a:ext uri="{FF2B5EF4-FFF2-40B4-BE49-F238E27FC236}">
                <a16:creationId xmlns:a16="http://schemas.microsoft.com/office/drawing/2014/main" id="{7BFC8559-72AD-44EF-AE7B-73EF59DA5E42}"/>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053AB675-C5DB-4927-93C9-4B6AA82C2DC3}"/>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172732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9BCA6-C077-4373-B420-EC9D2558CF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DB9BF00-7C15-45CA-97D9-CE521BB4F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FBCCD35-A88A-41A2-B068-59062C4A7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55DA7E-8D1D-4041-95CB-9BE64B98881A}"/>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6" name="Marcador de pie de página 5">
            <a:extLst>
              <a:ext uri="{FF2B5EF4-FFF2-40B4-BE49-F238E27FC236}">
                <a16:creationId xmlns:a16="http://schemas.microsoft.com/office/drawing/2014/main" id="{B1A05F0C-CBA2-4A95-8798-827D2FCEEA6C}"/>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801EE8A7-7DC6-46BA-B209-12C0A457F233}"/>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373274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DDDD0-45CB-4F76-B7BE-66730EC0E1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61AFA8E-0692-45CE-9A31-7CA294348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1169158A-EAEC-4CC8-953B-CCCE9C53C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28B88C8-1C5A-4172-8D03-26E8009D16D3}"/>
              </a:ext>
            </a:extLst>
          </p:cNvPr>
          <p:cNvSpPr>
            <a:spLocks noGrp="1"/>
          </p:cNvSpPr>
          <p:nvPr>
            <p:ph type="dt" sz="half" idx="10"/>
          </p:nvPr>
        </p:nvSpPr>
        <p:spPr/>
        <p:txBody>
          <a:bodyPr/>
          <a:lstStyle/>
          <a:p>
            <a:fld id="{6CD4A521-11AF-4D7B-A62D-F04D4922DCBE}" type="datetimeFigureOut">
              <a:rPr lang="es-MX" smtClean="0"/>
              <a:t>01/03/2021</a:t>
            </a:fld>
            <a:endParaRPr lang="es-MX" dirty="0"/>
          </a:p>
        </p:txBody>
      </p:sp>
      <p:sp>
        <p:nvSpPr>
          <p:cNvPr id="6" name="Marcador de pie de página 5">
            <a:extLst>
              <a:ext uri="{FF2B5EF4-FFF2-40B4-BE49-F238E27FC236}">
                <a16:creationId xmlns:a16="http://schemas.microsoft.com/office/drawing/2014/main" id="{97F315BD-8582-4267-B8EA-BD96C411EBDB}"/>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60E27F0E-6487-4F7F-B8FA-E4A36B9E737A}"/>
              </a:ext>
            </a:extLst>
          </p:cNvPr>
          <p:cNvSpPr>
            <a:spLocks noGrp="1"/>
          </p:cNvSpPr>
          <p:nvPr>
            <p:ph type="sldNum" sz="quarter" idx="12"/>
          </p:nvPr>
        </p:nvSpPr>
        <p:spPr/>
        <p:txBody>
          <a:bodyPr/>
          <a:lstStyle/>
          <a:p>
            <a:fld id="{784A4ACD-4D23-4E7B-A19D-A98BAE2BE41B}" type="slidenum">
              <a:rPr lang="es-MX" smtClean="0"/>
              <a:t>‹Nº›</a:t>
            </a:fld>
            <a:endParaRPr lang="es-MX" dirty="0"/>
          </a:p>
        </p:txBody>
      </p:sp>
    </p:spTree>
    <p:extLst>
      <p:ext uri="{BB962C8B-B14F-4D97-AF65-F5344CB8AC3E}">
        <p14:creationId xmlns:p14="http://schemas.microsoft.com/office/powerpoint/2010/main" val="171316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t="-3000" b="-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86DAA9-79C5-40B1-8C50-D0FD24025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AA13843-5EE9-462D-88D9-64C5D07A7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3F014CE-5432-466C-BC3B-0620F17BB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4A521-11AF-4D7B-A62D-F04D4922DCBE}" type="datetimeFigureOut">
              <a:rPr lang="es-MX" smtClean="0"/>
              <a:t>01/03/2021</a:t>
            </a:fld>
            <a:endParaRPr lang="es-MX" dirty="0"/>
          </a:p>
        </p:txBody>
      </p:sp>
      <p:sp>
        <p:nvSpPr>
          <p:cNvPr id="5" name="Marcador de pie de página 4">
            <a:extLst>
              <a:ext uri="{FF2B5EF4-FFF2-40B4-BE49-F238E27FC236}">
                <a16:creationId xmlns:a16="http://schemas.microsoft.com/office/drawing/2014/main" id="{374BC0E9-8BAC-4E40-B2A8-20260954D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F62EFCDF-0F4F-418A-B414-4403ECFB8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A4ACD-4D23-4E7B-A19D-A98BAE2BE41B}" type="slidenum">
              <a:rPr lang="es-MX" smtClean="0"/>
              <a:t>‹Nº›</a:t>
            </a:fld>
            <a:endParaRPr lang="es-MX" dirty="0"/>
          </a:p>
        </p:txBody>
      </p:sp>
    </p:spTree>
    <p:extLst>
      <p:ext uri="{BB962C8B-B14F-4D97-AF65-F5344CB8AC3E}">
        <p14:creationId xmlns:p14="http://schemas.microsoft.com/office/powerpoint/2010/main" val="207944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30367-1107-4B4A-B14B-BB9F43CD4540}"/>
              </a:ext>
            </a:extLst>
          </p:cNvPr>
          <p:cNvSpPr>
            <a:spLocks noGrp="1"/>
          </p:cNvSpPr>
          <p:nvPr>
            <p:ph type="ctrTitle"/>
          </p:nvPr>
        </p:nvSpPr>
        <p:spPr>
          <a:xfrm>
            <a:off x="1524000" y="1008993"/>
            <a:ext cx="9144000" cy="1655762"/>
          </a:xfrm>
        </p:spPr>
        <p:txBody>
          <a:bodyPr>
            <a:normAutofit fontScale="90000"/>
          </a:bodyPr>
          <a:lstStyle/>
          <a:p>
            <a:r>
              <a:rPr lang="es-MX" dirty="0">
                <a:latin typeface="Algerian" panose="04020705040A02060702" pitchFamily="82" charset="0"/>
              </a:rPr>
              <a:t>ROMPIENDO ESTEREOTIPOS</a:t>
            </a:r>
            <a:br>
              <a:rPr lang="es-MX" dirty="0"/>
            </a:br>
            <a:endParaRPr lang="es-MX" dirty="0"/>
          </a:p>
        </p:txBody>
      </p:sp>
      <p:sp>
        <p:nvSpPr>
          <p:cNvPr id="3" name="Subtítulo 2">
            <a:extLst>
              <a:ext uri="{FF2B5EF4-FFF2-40B4-BE49-F238E27FC236}">
                <a16:creationId xmlns:a16="http://schemas.microsoft.com/office/drawing/2014/main" id="{B2848E88-C442-4C7B-8E9F-D24A30716DB9}"/>
              </a:ext>
            </a:extLst>
          </p:cNvPr>
          <p:cNvSpPr>
            <a:spLocks noGrp="1"/>
          </p:cNvSpPr>
          <p:nvPr>
            <p:ph type="subTitle" idx="1"/>
          </p:nvPr>
        </p:nvSpPr>
        <p:spPr>
          <a:xfrm>
            <a:off x="1524000" y="2537485"/>
            <a:ext cx="9144000" cy="1655762"/>
          </a:xfrm>
        </p:spPr>
        <p:txBody>
          <a:bodyPr>
            <a:normAutofit fontScale="92500"/>
          </a:bodyPr>
          <a:lstStyle/>
          <a:p>
            <a:r>
              <a:rPr lang="es-MX" sz="4400" b="1" dirty="0">
                <a:solidFill>
                  <a:srgbClr val="0070C0"/>
                </a:solidFill>
                <a:latin typeface="Imprint MT Shadow" panose="04020605060303030202" pitchFamily="82" charset="0"/>
              </a:rPr>
              <a:t>DERECHOS REPRODUCTIVOS CON PERSPECTIVA DE GÉNERO</a:t>
            </a:r>
          </a:p>
        </p:txBody>
      </p:sp>
      <p:pic>
        <p:nvPicPr>
          <p:cNvPr id="5" name="Imagen 4" descr="Texto&#10;&#10;Descripción generada automáticamente">
            <a:extLst>
              <a:ext uri="{FF2B5EF4-FFF2-40B4-BE49-F238E27FC236}">
                <a16:creationId xmlns:a16="http://schemas.microsoft.com/office/drawing/2014/main" id="{D8F9A352-41F8-431D-A810-099A1653B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766" y="3831021"/>
            <a:ext cx="3011213" cy="2805604"/>
          </a:xfrm>
          <a:prstGeom prst="rect">
            <a:avLst/>
          </a:prstGeom>
        </p:spPr>
      </p:pic>
    </p:spTree>
    <p:extLst>
      <p:ext uri="{BB962C8B-B14F-4D97-AF65-F5344CB8AC3E}">
        <p14:creationId xmlns:p14="http://schemas.microsoft.com/office/powerpoint/2010/main" val="293680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6B77E-FF13-45EC-9D57-EA6F173989BD}"/>
              </a:ext>
            </a:extLst>
          </p:cNvPr>
          <p:cNvSpPr>
            <a:spLocks noGrp="1"/>
          </p:cNvSpPr>
          <p:nvPr>
            <p:ph type="title"/>
          </p:nvPr>
        </p:nvSpPr>
        <p:spPr/>
        <p:txBody>
          <a:bodyPr/>
          <a:lstStyle/>
          <a:p>
            <a:pPr algn="ctr"/>
            <a:r>
              <a:rPr lang="es-MX" b="1" dirty="0">
                <a:latin typeface="Algerian" panose="04020705040A02060702" pitchFamily="82" charset="0"/>
              </a:rPr>
              <a:t>¿EL DAÑO PSICO-EMOCIONAL DE LOS HOMBRES DESPÚES DE UN ABORTO?</a:t>
            </a:r>
          </a:p>
        </p:txBody>
      </p:sp>
      <p:sp>
        <p:nvSpPr>
          <p:cNvPr id="3" name="Marcador de contenido 2">
            <a:extLst>
              <a:ext uri="{FF2B5EF4-FFF2-40B4-BE49-F238E27FC236}">
                <a16:creationId xmlns:a16="http://schemas.microsoft.com/office/drawing/2014/main" id="{442663E1-0FD6-4CB0-A04B-4FB0BB8BF60B}"/>
              </a:ext>
            </a:extLst>
          </p:cNvPr>
          <p:cNvSpPr>
            <a:spLocks noGrp="1"/>
          </p:cNvSpPr>
          <p:nvPr>
            <p:ph idx="1"/>
          </p:nvPr>
        </p:nvSpPr>
        <p:spPr>
          <a:xfrm>
            <a:off x="838200" y="2506717"/>
            <a:ext cx="10515600" cy="3670246"/>
          </a:xfrm>
        </p:spPr>
        <p:txBody>
          <a:bodyPr/>
          <a:lstStyle/>
          <a:p>
            <a:pPr marL="0" indent="0">
              <a:buNone/>
            </a:pPr>
            <a:r>
              <a:rPr lang="es-MX" b="1" dirty="0">
                <a:latin typeface="Imprint MT Shadow" panose="04020605060303030202" pitchFamily="82" charset="0"/>
              </a:rPr>
              <a:t>En base a una investigación en la Organización a favor de los Derechos del Hombre, se puede determinar que en el caso de que ellos si deseen al feto, se ocasiona un daño psico-emocional al no poder hacer nada para tener a ese ser que también es parte de ellos, existen algunos casos alrededor del mundo en donde a testimonio se a podido notar el cargo psicológico que este acto les ocasiona, las emociones encontradas que los han hecho caer en depresión y en algunos casos el alcoholismo, teniendo durante años una carga de arrepentimiento, culpa y tristeza.</a:t>
            </a:r>
          </a:p>
        </p:txBody>
      </p:sp>
    </p:spTree>
    <p:extLst>
      <p:ext uri="{BB962C8B-B14F-4D97-AF65-F5344CB8AC3E}">
        <p14:creationId xmlns:p14="http://schemas.microsoft.com/office/powerpoint/2010/main" val="87176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2167762-F49F-4D84-99F3-EC493E2A4DCE}"/>
              </a:ext>
            </a:extLst>
          </p:cNvPr>
          <p:cNvSpPr>
            <a:spLocks noGrp="1"/>
          </p:cNvSpPr>
          <p:nvPr>
            <p:ph type="title"/>
          </p:nvPr>
        </p:nvSpPr>
        <p:spPr/>
        <p:txBody>
          <a:bodyPr>
            <a:normAutofit/>
          </a:bodyPr>
          <a:lstStyle/>
          <a:p>
            <a:pPr algn="ctr"/>
            <a:r>
              <a:rPr lang="es-MX" sz="2000" b="1" dirty="0">
                <a:latin typeface="Algerian" panose="04020705040A02060702" pitchFamily="82" charset="0"/>
              </a:rPr>
              <a:t>¿CONSIDERAS QUE EN CASO DE DESEARLO Y LA MUJER ABORTARLO LES PUEDE CAUSAR UN DAÑO PSICOLÓGICO O EMOCIONAL?</a:t>
            </a:r>
          </a:p>
        </p:txBody>
      </p:sp>
      <p:pic>
        <p:nvPicPr>
          <p:cNvPr id="8" name="Marcador de posición de imagen 7" descr="Gráfico&#10;&#10;Descripción generada automáticamente">
            <a:extLst>
              <a:ext uri="{FF2B5EF4-FFF2-40B4-BE49-F238E27FC236}">
                <a16:creationId xmlns:a16="http://schemas.microsoft.com/office/drawing/2014/main" id="{61A7F757-060A-41A0-B5CA-020C8535900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
        <p:nvSpPr>
          <p:cNvPr id="6" name="Marcador de texto 5">
            <a:extLst>
              <a:ext uri="{FF2B5EF4-FFF2-40B4-BE49-F238E27FC236}">
                <a16:creationId xmlns:a16="http://schemas.microsoft.com/office/drawing/2014/main" id="{3F08FF5D-2B58-48BB-9FA0-9B57C6D0C5E5}"/>
              </a:ext>
            </a:extLst>
          </p:cNvPr>
          <p:cNvSpPr>
            <a:spLocks noGrp="1"/>
          </p:cNvSpPr>
          <p:nvPr>
            <p:ph type="body" sz="half" idx="2"/>
          </p:nvPr>
        </p:nvSpPr>
        <p:spPr>
          <a:xfrm>
            <a:off x="839788" y="2364828"/>
            <a:ext cx="3932237" cy="3704896"/>
          </a:xfrm>
        </p:spPr>
        <p:txBody>
          <a:bodyPr>
            <a:normAutofit lnSpcReduction="10000"/>
          </a:bodyPr>
          <a:lstStyle/>
          <a:p>
            <a:r>
              <a:rPr lang="es-MX" sz="2000" b="1" dirty="0">
                <a:latin typeface="Imprint MT Shadow" panose="04020605060303030202" pitchFamily="82" charset="0"/>
              </a:rPr>
              <a:t>En esta pregunta se logra ver lo que en ellos representa la perdida de un feto. </a:t>
            </a:r>
          </a:p>
          <a:p>
            <a:r>
              <a:rPr lang="es-MX" sz="2000" b="1" dirty="0">
                <a:latin typeface="Imprint MT Shadow" panose="04020605060303030202" pitchFamily="82" charset="0"/>
              </a:rPr>
              <a:t>Se que a vista del feminismo radical moderno esto podría ser un acto manipulador, pero ¿porque se deberían reprimir ese sentimiento?</a:t>
            </a:r>
          </a:p>
          <a:p>
            <a:r>
              <a:rPr lang="es-MX" sz="2000" b="1" dirty="0">
                <a:latin typeface="Imprint MT Shadow" panose="04020605060303030202" pitchFamily="82" charset="0"/>
              </a:rPr>
              <a:t>Ellos también son seres humanos que sienten y ahora intentan evolucionar la mentalidad retrograda social para apoyar el aborto pese a lo que pueda esto ocasionarles.</a:t>
            </a:r>
          </a:p>
          <a:p>
            <a:endParaRPr lang="es-MX" dirty="0"/>
          </a:p>
          <a:p>
            <a:endParaRPr lang="es-MX" dirty="0"/>
          </a:p>
        </p:txBody>
      </p:sp>
    </p:spTree>
    <p:extLst>
      <p:ext uri="{BB962C8B-B14F-4D97-AF65-F5344CB8AC3E}">
        <p14:creationId xmlns:p14="http://schemas.microsoft.com/office/powerpoint/2010/main" val="315918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AEBBD5F-D0AF-4DAF-AFA5-E0FAA7B67656}"/>
              </a:ext>
            </a:extLst>
          </p:cNvPr>
          <p:cNvSpPr>
            <a:spLocks noGrp="1"/>
          </p:cNvSpPr>
          <p:nvPr>
            <p:ph type="ctrTitle"/>
          </p:nvPr>
        </p:nvSpPr>
        <p:spPr>
          <a:xfrm>
            <a:off x="1524000" y="551793"/>
            <a:ext cx="9144000" cy="1639614"/>
          </a:xfrm>
        </p:spPr>
        <p:txBody>
          <a:bodyPr>
            <a:noAutofit/>
          </a:bodyPr>
          <a:lstStyle/>
          <a:p>
            <a:r>
              <a:rPr lang="es-MX" sz="4000" b="1" dirty="0">
                <a:latin typeface="Algerian" panose="04020705040A02060702" pitchFamily="82" charset="0"/>
              </a:rPr>
              <a:t>CASOS ESPECIFICOS EN LOS QUE ELLOS LOGRARON INTERRUMPIR UN ABORTO</a:t>
            </a:r>
          </a:p>
        </p:txBody>
      </p:sp>
      <p:sp>
        <p:nvSpPr>
          <p:cNvPr id="6" name="Subtítulo 5">
            <a:extLst>
              <a:ext uri="{FF2B5EF4-FFF2-40B4-BE49-F238E27FC236}">
                <a16:creationId xmlns:a16="http://schemas.microsoft.com/office/drawing/2014/main" id="{535BED59-54B9-4B96-9016-2D8266AB636F}"/>
              </a:ext>
            </a:extLst>
          </p:cNvPr>
          <p:cNvSpPr>
            <a:spLocks noGrp="1"/>
          </p:cNvSpPr>
          <p:nvPr>
            <p:ph type="subTitle" idx="1"/>
          </p:nvPr>
        </p:nvSpPr>
        <p:spPr>
          <a:xfrm>
            <a:off x="1524000" y="2380593"/>
            <a:ext cx="9144000" cy="4114799"/>
          </a:xfrm>
        </p:spPr>
        <p:txBody>
          <a:bodyPr>
            <a:normAutofit fontScale="92500" lnSpcReduction="10000"/>
          </a:bodyPr>
          <a:lstStyle/>
          <a:p>
            <a:pPr algn="l"/>
            <a:r>
              <a:rPr lang="es-MX" b="1" dirty="0">
                <a:latin typeface="Imprint MT Shadow" panose="04020605060303030202" pitchFamily="82" charset="0"/>
              </a:rPr>
              <a:t>Existen algunos casos en los que ellos han logrado evitar el aborto mediante un amparo legal y una vez nacido el feto se responsabilizaron en su totalidad del menor quedándose con ellos. </a:t>
            </a:r>
          </a:p>
          <a:p>
            <a:pPr algn="l"/>
            <a:r>
              <a:rPr lang="es-MX" b="1" dirty="0">
                <a:latin typeface="Imprint MT Shadow" panose="04020605060303030202" pitchFamily="82" charset="0"/>
              </a:rPr>
              <a:t>Estos casos fueron en Chile y Estados Unidos donde estos padres lucharon por proteger la vida de su hijo y una vez logrado y nacido, ellos se quedaron con la custodia total de los menores, sin pedir ningún tipo de responsabilidad legal por parte de la madre.</a:t>
            </a:r>
          </a:p>
          <a:p>
            <a:pPr algn="l"/>
            <a:r>
              <a:rPr lang="es-MX" b="1" dirty="0">
                <a:latin typeface="Imprint MT Shadow" panose="04020605060303030202" pitchFamily="82" charset="0"/>
              </a:rPr>
              <a:t>En esta situación la mayoría de las veces se violenta su derecho a la reproducción libre, perdiendo a un futuro hij@ deseado, en donde la equidad de género no es relevante.</a:t>
            </a:r>
          </a:p>
          <a:p>
            <a:pPr algn="l"/>
            <a:r>
              <a:rPr lang="es-MX" b="1" dirty="0">
                <a:latin typeface="Imprint MT Shadow" panose="04020605060303030202" pitchFamily="82" charset="0"/>
              </a:rPr>
              <a:t>Ante esta circunstancia a mi punto de vista una equidad total, es poder quedarse con el menor en caso de así desearlo, mediante un acuerdo legal con la madre respetando los derechos de ambos.</a:t>
            </a:r>
          </a:p>
          <a:p>
            <a:pPr algn="l"/>
            <a:endParaRPr lang="es-MX" dirty="0"/>
          </a:p>
          <a:p>
            <a:pPr algn="l"/>
            <a:endParaRPr lang="es-MX" dirty="0"/>
          </a:p>
          <a:p>
            <a:pPr algn="l"/>
            <a:endParaRPr lang="es-MX" dirty="0"/>
          </a:p>
        </p:txBody>
      </p:sp>
    </p:spTree>
    <p:extLst>
      <p:ext uri="{BB962C8B-B14F-4D97-AF65-F5344CB8AC3E}">
        <p14:creationId xmlns:p14="http://schemas.microsoft.com/office/powerpoint/2010/main" val="275614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92DB4-1E3E-4CF7-BC2F-FA01DC4EFD93}"/>
              </a:ext>
            </a:extLst>
          </p:cNvPr>
          <p:cNvSpPr>
            <a:spLocks noGrp="1"/>
          </p:cNvSpPr>
          <p:nvPr>
            <p:ph type="title"/>
          </p:nvPr>
        </p:nvSpPr>
        <p:spPr/>
        <p:txBody>
          <a:bodyPr/>
          <a:lstStyle/>
          <a:p>
            <a:pPr algn="ctr"/>
            <a:r>
              <a:rPr lang="es-MX" b="1" dirty="0">
                <a:latin typeface="Algerian" panose="04020705040A02060702" pitchFamily="82" charset="0"/>
              </a:rPr>
              <a:t>EL OTRO LADO DE LA MONEDA</a:t>
            </a:r>
          </a:p>
        </p:txBody>
      </p:sp>
      <p:sp>
        <p:nvSpPr>
          <p:cNvPr id="3" name="Marcador de contenido 2">
            <a:extLst>
              <a:ext uri="{FF2B5EF4-FFF2-40B4-BE49-F238E27FC236}">
                <a16:creationId xmlns:a16="http://schemas.microsoft.com/office/drawing/2014/main" id="{63B00126-A74C-4CB4-B2C2-AE94255686A3}"/>
              </a:ext>
            </a:extLst>
          </p:cNvPr>
          <p:cNvSpPr>
            <a:spLocks noGrp="1"/>
          </p:cNvSpPr>
          <p:nvPr>
            <p:ph idx="1"/>
          </p:nvPr>
        </p:nvSpPr>
        <p:spPr/>
        <p:txBody>
          <a:bodyPr>
            <a:normAutofit fontScale="92500" lnSpcReduction="10000"/>
          </a:bodyPr>
          <a:lstStyle/>
          <a:p>
            <a:pPr marL="0" indent="0">
              <a:buNone/>
            </a:pPr>
            <a:r>
              <a:rPr lang="es-MX" b="1" dirty="0">
                <a:latin typeface="Imprint MT Shadow" panose="04020605060303030202" pitchFamily="82" charset="0"/>
              </a:rPr>
              <a:t>Ahora tratare la otra parte del tema de la misma situación, la cual es; si ellos no desean al feto, ¿Qué ley los ampara? Ninguna.</a:t>
            </a:r>
          </a:p>
          <a:p>
            <a:pPr marL="0" indent="0">
              <a:buNone/>
            </a:pPr>
            <a:r>
              <a:rPr lang="es-MX" b="1" dirty="0">
                <a:latin typeface="Imprint MT Shadow" panose="04020605060303030202" pitchFamily="82" charset="0"/>
              </a:rPr>
              <a:t>Tocare un tema mas sensible socialmente, el Derecho de los hombres a decidir NO ser padres legalmente.</a:t>
            </a:r>
          </a:p>
          <a:p>
            <a:pPr marL="0" indent="0">
              <a:buNone/>
            </a:pPr>
            <a:r>
              <a:rPr lang="es-MX" b="1" dirty="0">
                <a:latin typeface="Imprint MT Shadow" panose="04020605060303030202" pitchFamily="82" charset="0"/>
              </a:rPr>
              <a:t>La realidad es que no existe ninguna ley que ampare a los hombres para poder negarse a una paternidad no deseada, en la que podemos ver, que tienen una desventaja respecto a las mujeres. Ya que ellas con un juicio de reconocimiento de paternidad fundamentado en el art. 360 del Código Civil Federal, pueden obligarlos a responsabilizarse económica y presencialmente a un menor.</a:t>
            </a:r>
          </a:p>
          <a:p>
            <a:pPr marL="0" indent="0">
              <a:buNone/>
            </a:pPr>
            <a:r>
              <a:rPr lang="es-MX" b="1" dirty="0">
                <a:latin typeface="Imprint MT Shadow" panose="04020605060303030202" pitchFamily="82" charset="0"/>
              </a:rPr>
              <a:t>Y la sociedad ¿a que nivel vicia estos temas? ¿A que parte esta mas inclinada? ¿el aborto o el no reconocimiento paterno?</a:t>
            </a:r>
          </a:p>
          <a:p>
            <a:pPr marL="0" indent="0">
              <a:buNone/>
            </a:pPr>
            <a:endParaRPr lang="es-MX" dirty="0"/>
          </a:p>
        </p:txBody>
      </p:sp>
    </p:spTree>
    <p:extLst>
      <p:ext uri="{BB962C8B-B14F-4D97-AF65-F5344CB8AC3E}">
        <p14:creationId xmlns:p14="http://schemas.microsoft.com/office/powerpoint/2010/main" val="98543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F460D-FE78-4AB4-9CD1-34E4CDF572F5}"/>
              </a:ext>
            </a:extLst>
          </p:cNvPr>
          <p:cNvSpPr>
            <a:spLocks noGrp="1"/>
          </p:cNvSpPr>
          <p:nvPr>
            <p:ph type="title"/>
          </p:nvPr>
        </p:nvSpPr>
        <p:spPr/>
        <p:txBody>
          <a:bodyPr/>
          <a:lstStyle/>
          <a:p>
            <a:pPr algn="ctr"/>
            <a:r>
              <a:rPr lang="es-MX" b="1" dirty="0">
                <a:latin typeface="Algerian" panose="04020705040A02060702" pitchFamily="82" charset="0"/>
              </a:rPr>
              <a:t>EL PENSAMIENTO SOCIAL UN ENEMIGO LATENTE</a:t>
            </a:r>
          </a:p>
        </p:txBody>
      </p:sp>
      <p:sp>
        <p:nvSpPr>
          <p:cNvPr id="3" name="Marcador de contenido 2">
            <a:extLst>
              <a:ext uri="{FF2B5EF4-FFF2-40B4-BE49-F238E27FC236}">
                <a16:creationId xmlns:a16="http://schemas.microsoft.com/office/drawing/2014/main" id="{34027BEB-2C4A-47D6-B1BD-8119401C10AF}"/>
              </a:ext>
            </a:extLst>
          </p:cNvPr>
          <p:cNvSpPr>
            <a:spLocks noGrp="1"/>
          </p:cNvSpPr>
          <p:nvPr>
            <p:ph idx="1"/>
          </p:nvPr>
        </p:nvSpPr>
        <p:spPr/>
        <p:txBody>
          <a:bodyPr>
            <a:normAutofit fontScale="85000" lnSpcReduction="20000"/>
          </a:bodyPr>
          <a:lstStyle/>
          <a:p>
            <a:pPr marL="0" indent="0">
              <a:buNone/>
            </a:pPr>
            <a:r>
              <a:rPr lang="es-MX" b="1" dirty="0">
                <a:latin typeface="Imprint MT Shadow" panose="04020605060303030202" pitchFamily="82" charset="0"/>
              </a:rPr>
              <a:t>Recordemos que somos una construcción social, política, religiosa, tradicional, mediática, etc. La cual nos educa para definir que es correcto y que no. </a:t>
            </a:r>
          </a:p>
          <a:p>
            <a:pPr marL="0" indent="0">
              <a:buNone/>
            </a:pPr>
            <a:r>
              <a:rPr lang="es-MX" b="1" dirty="0">
                <a:latin typeface="Imprint MT Shadow" panose="04020605060303030202" pitchFamily="82" charset="0"/>
              </a:rPr>
              <a:t>Pero tal vez esto nos impide evolucionar de una manera constructiva donde los perjuicios, la doble moralidad y la falta de empatía, no sea parte de nuestro aprendizaje. </a:t>
            </a:r>
          </a:p>
          <a:p>
            <a:pPr marL="0" indent="0">
              <a:buNone/>
            </a:pPr>
            <a:r>
              <a:rPr lang="es-MX" b="1" dirty="0">
                <a:latin typeface="Imprint MT Shadow" panose="04020605060303030202" pitchFamily="82" charset="0"/>
              </a:rPr>
              <a:t>Hoy en día nuestro pensamiento es viciado por los medios de comunicación, las tradiciones familiares, la religión que ejercemos, la sociedad con sus numerosos pensares y una política que nos maneja a su beneficio. </a:t>
            </a:r>
          </a:p>
          <a:p>
            <a:pPr marL="0" indent="0">
              <a:buNone/>
            </a:pPr>
            <a:r>
              <a:rPr lang="es-MX" b="1" dirty="0">
                <a:latin typeface="Imprint MT Shadow" panose="04020605060303030202" pitchFamily="82" charset="0"/>
              </a:rPr>
              <a:t>Y aquí es donde puedo determinar que la equidad de genero se ve perjudicado, hoy en día el feminismo moderno que repite una historia ya conocida, donde la evolución no es beneficiar a un grupo o genero, si no, mas bien, lograr un equilibrio una equidad.</a:t>
            </a:r>
          </a:p>
          <a:p>
            <a:pPr marL="0" indent="0">
              <a:buNone/>
            </a:pPr>
            <a:r>
              <a:rPr lang="es-MX" b="1" dirty="0">
                <a:latin typeface="Imprint MT Shadow" panose="04020605060303030202" pitchFamily="82" charset="0"/>
              </a:rPr>
              <a:t>Sito a un sociólogo “Quien no conoce su historia esta condenado a repetirla”</a:t>
            </a:r>
          </a:p>
          <a:p>
            <a:pPr marL="0" indent="0">
              <a:buNone/>
            </a:pPr>
            <a:endParaRPr lang="es-MX" dirty="0"/>
          </a:p>
        </p:txBody>
      </p:sp>
    </p:spTree>
    <p:extLst>
      <p:ext uri="{BB962C8B-B14F-4D97-AF65-F5344CB8AC3E}">
        <p14:creationId xmlns:p14="http://schemas.microsoft.com/office/powerpoint/2010/main" val="178415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EC3457E-E383-483E-9F06-CC4FFEE8083D}"/>
              </a:ext>
            </a:extLst>
          </p:cNvPr>
          <p:cNvSpPr>
            <a:spLocks noGrp="1"/>
          </p:cNvSpPr>
          <p:nvPr>
            <p:ph type="title"/>
          </p:nvPr>
        </p:nvSpPr>
        <p:spPr/>
        <p:txBody>
          <a:bodyPr>
            <a:normAutofit/>
          </a:bodyPr>
          <a:lstStyle/>
          <a:p>
            <a:pPr algn="ctr"/>
            <a:r>
              <a:rPr lang="es-MX" sz="1800" b="1" dirty="0">
                <a:latin typeface="Algerian" panose="04020705040A02060702" pitchFamily="82" charset="0"/>
              </a:rPr>
              <a:t>¿SOCIALMENTE QUÉ CONSIDERAS QUE SEA MÁS ACEPTABLE EL ABORTO O QUE LOS HOMBRES NO DESEAN LA RESPONSABILIDAD DE UN MENOR?</a:t>
            </a:r>
          </a:p>
        </p:txBody>
      </p:sp>
      <p:pic>
        <p:nvPicPr>
          <p:cNvPr id="8" name="Marcador de posición de imagen 7" descr="Gráfico&#10;&#10;Descripción generada automáticamente con confianza media">
            <a:extLst>
              <a:ext uri="{FF2B5EF4-FFF2-40B4-BE49-F238E27FC236}">
                <a16:creationId xmlns:a16="http://schemas.microsoft.com/office/drawing/2014/main" id="{20843D61-D664-4615-A818-BA5F3C4DF06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
        <p:nvSpPr>
          <p:cNvPr id="6" name="Marcador de texto 5">
            <a:extLst>
              <a:ext uri="{FF2B5EF4-FFF2-40B4-BE49-F238E27FC236}">
                <a16:creationId xmlns:a16="http://schemas.microsoft.com/office/drawing/2014/main" id="{C0D6F9F8-111D-4675-BDB9-E264706334F8}"/>
              </a:ext>
            </a:extLst>
          </p:cNvPr>
          <p:cNvSpPr>
            <a:spLocks noGrp="1"/>
          </p:cNvSpPr>
          <p:nvPr>
            <p:ph type="body" sz="half" idx="2"/>
          </p:nvPr>
        </p:nvSpPr>
        <p:spPr>
          <a:xfrm>
            <a:off x="839788" y="2869324"/>
            <a:ext cx="3932237" cy="2999664"/>
          </a:xfrm>
        </p:spPr>
        <p:txBody>
          <a:bodyPr>
            <a:normAutofit/>
          </a:bodyPr>
          <a:lstStyle/>
          <a:p>
            <a:r>
              <a:rPr lang="es-MX" sz="2400" b="1" dirty="0">
                <a:latin typeface="Imprint MT Shadow" panose="04020605060303030202" pitchFamily="82" charset="0"/>
              </a:rPr>
              <a:t>En esta grafica muestro como ya existe casi el equilibrio entre que esta bien o no ante la sociedad, una división de pensamiento prejuiciosa mas no equitativa.</a:t>
            </a:r>
          </a:p>
        </p:txBody>
      </p:sp>
    </p:spTree>
    <p:extLst>
      <p:ext uri="{BB962C8B-B14F-4D97-AF65-F5344CB8AC3E}">
        <p14:creationId xmlns:p14="http://schemas.microsoft.com/office/powerpoint/2010/main" val="105242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9BC98EB-DA45-4F77-AEAA-3F205192FB74}"/>
              </a:ext>
            </a:extLst>
          </p:cNvPr>
          <p:cNvSpPr>
            <a:spLocks noGrp="1"/>
          </p:cNvSpPr>
          <p:nvPr>
            <p:ph type="title"/>
          </p:nvPr>
        </p:nvSpPr>
        <p:spPr>
          <a:xfrm>
            <a:off x="838200" y="500062"/>
            <a:ext cx="10515600" cy="1325563"/>
          </a:xfrm>
        </p:spPr>
        <p:txBody>
          <a:bodyPr/>
          <a:lstStyle/>
          <a:p>
            <a:pPr algn="ctr"/>
            <a:r>
              <a:rPr lang="es-MX" b="1" dirty="0">
                <a:latin typeface="Algerian" panose="04020705040A02060702" pitchFamily="82" charset="0"/>
              </a:rPr>
              <a:t>LA RESPONSABILIDAD PADRE- MADRE- MENOR</a:t>
            </a:r>
          </a:p>
        </p:txBody>
      </p:sp>
      <p:sp>
        <p:nvSpPr>
          <p:cNvPr id="6" name="Marcador de contenido 5">
            <a:extLst>
              <a:ext uri="{FF2B5EF4-FFF2-40B4-BE49-F238E27FC236}">
                <a16:creationId xmlns:a16="http://schemas.microsoft.com/office/drawing/2014/main" id="{0D630222-E173-449C-BCEB-8A1F4BC35095}"/>
              </a:ext>
            </a:extLst>
          </p:cNvPr>
          <p:cNvSpPr>
            <a:spLocks noGrp="1"/>
          </p:cNvSpPr>
          <p:nvPr>
            <p:ph idx="1"/>
          </p:nvPr>
        </p:nvSpPr>
        <p:spPr>
          <a:xfrm>
            <a:off x="838200" y="2569779"/>
            <a:ext cx="10515600" cy="3607183"/>
          </a:xfrm>
        </p:spPr>
        <p:txBody>
          <a:bodyPr/>
          <a:lstStyle/>
          <a:p>
            <a:pPr marL="0" indent="0">
              <a:buNone/>
            </a:pPr>
            <a:r>
              <a:rPr lang="es-MX" b="1" dirty="0">
                <a:latin typeface="Imprint MT Shadow" panose="04020605060303030202" pitchFamily="82" charset="0"/>
              </a:rPr>
              <a:t>La equidad de genero un tema que no solo debe abarcar la feminidad, debe ser un acto entre seres humanos para poder desarrollarse de manera libre, respetando decisiones en cada área de su vida ya sea reproductiva, familiar, económica, etc. </a:t>
            </a:r>
          </a:p>
          <a:p>
            <a:pPr marL="0" indent="0">
              <a:buNone/>
            </a:pPr>
            <a:r>
              <a:rPr lang="es-MX" b="1" dirty="0">
                <a:latin typeface="Imprint MT Shadow" panose="04020605060303030202" pitchFamily="82" charset="0"/>
              </a:rPr>
              <a:t>Cuando un hombre es OBLIGADO por la ley a responsabilizarse de un menor es un acto que violenta la equidad de genero, debido a que no tiene opción para decidir, solo una imposición y muchas veces con acto premeditado de la madre.</a:t>
            </a:r>
          </a:p>
          <a:p>
            <a:pPr marL="0" indent="0">
              <a:buNone/>
            </a:pPr>
            <a:endParaRPr lang="es-MX" dirty="0"/>
          </a:p>
        </p:txBody>
      </p:sp>
    </p:spTree>
    <p:extLst>
      <p:ext uri="{BB962C8B-B14F-4D97-AF65-F5344CB8AC3E}">
        <p14:creationId xmlns:p14="http://schemas.microsoft.com/office/powerpoint/2010/main" val="87080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1EDE1F7-1388-4207-BBCD-E4A855AC2DC9}"/>
              </a:ext>
            </a:extLst>
          </p:cNvPr>
          <p:cNvSpPr>
            <a:spLocks noGrp="1"/>
          </p:cNvSpPr>
          <p:nvPr>
            <p:ph type="title"/>
          </p:nvPr>
        </p:nvSpPr>
        <p:spPr/>
        <p:txBody>
          <a:bodyPr>
            <a:normAutofit/>
          </a:bodyPr>
          <a:lstStyle/>
          <a:p>
            <a:pPr algn="ctr"/>
            <a:r>
              <a:rPr lang="es-MX" sz="2000" b="1" dirty="0">
                <a:latin typeface="Algerian" panose="04020705040A02060702" pitchFamily="82" charset="0"/>
              </a:rPr>
              <a:t>¿CREES QUÉ SE VIOLENTA LA EQUIDAD DE GÉNERO AL OBLIGARLOS POR LEY A RESPONSABILIZARSE DE UN MENOR NO DESEADO?</a:t>
            </a:r>
          </a:p>
        </p:txBody>
      </p:sp>
      <p:pic>
        <p:nvPicPr>
          <p:cNvPr id="8" name="Marcador de posición de imagen 7" descr="Gráfico&#10;&#10;Descripción generada automáticamente">
            <a:extLst>
              <a:ext uri="{FF2B5EF4-FFF2-40B4-BE49-F238E27FC236}">
                <a16:creationId xmlns:a16="http://schemas.microsoft.com/office/drawing/2014/main" id="{170018C4-6A9C-4E00-88F0-EB87138888B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
        <p:nvSpPr>
          <p:cNvPr id="6" name="Marcador de texto 5">
            <a:extLst>
              <a:ext uri="{FF2B5EF4-FFF2-40B4-BE49-F238E27FC236}">
                <a16:creationId xmlns:a16="http://schemas.microsoft.com/office/drawing/2014/main" id="{9F6778DE-CF82-4150-B347-66FA8F5187C7}"/>
              </a:ext>
            </a:extLst>
          </p:cNvPr>
          <p:cNvSpPr>
            <a:spLocks noGrp="1"/>
          </p:cNvSpPr>
          <p:nvPr>
            <p:ph type="body" sz="half" idx="2"/>
          </p:nvPr>
        </p:nvSpPr>
        <p:spPr>
          <a:xfrm>
            <a:off x="839788" y="3026978"/>
            <a:ext cx="3932237" cy="2842009"/>
          </a:xfrm>
        </p:spPr>
        <p:txBody>
          <a:bodyPr>
            <a:normAutofit/>
          </a:bodyPr>
          <a:lstStyle/>
          <a:p>
            <a:r>
              <a:rPr lang="es-MX" b="1" dirty="0">
                <a:latin typeface="Imprint MT Shadow" panose="04020605060303030202" pitchFamily="82" charset="0"/>
              </a:rPr>
              <a:t>Ahora podemos notar que ante ellos no se violentan la equidad, ya que consideran primordialmente el derecho del menor o el derecho de la mujer a decidir.</a:t>
            </a:r>
          </a:p>
          <a:p>
            <a:r>
              <a:rPr lang="es-MX" b="1" dirty="0">
                <a:latin typeface="Imprint MT Shadow" panose="04020605060303030202" pitchFamily="82" charset="0"/>
              </a:rPr>
              <a:t>Pero ¿es correcto? Es un acto evolutivo ver que predomina el bienestar de terceros al de ellos, pero recaemos en la construcción social de hoy en día, donde su papel es apoyar o ser opresor.</a:t>
            </a:r>
          </a:p>
        </p:txBody>
      </p:sp>
    </p:spTree>
    <p:extLst>
      <p:ext uri="{BB962C8B-B14F-4D97-AF65-F5344CB8AC3E}">
        <p14:creationId xmlns:p14="http://schemas.microsoft.com/office/powerpoint/2010/main" val="308942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D540D-93F3-4C0A-8DFF-4E588914F698}"/>
              </a:ext>
            </a:extLst>
          </p:cNvPr>
          <p:cNvSpPr>
            <a:spLocks noGrp="1"/>
          </p:cNvSpPr>
          <p:nvPr>
            <p:ph type="title"/>
          </p:nvPr>
        </p:nvSpPr>
        <p:spPr>
          <a:xfrm>
            <a:off x="839788" y="457200"/>
            <a:ext cx="3932237" cy="1481959"/>
          </a:xfrm>
        </p:spPr>
        <p:txBody>
          <a:bodyPr>
            <a:normAutofit fontScale="90000"/>
          </a:bodyPr>
          <a:lstStyle/>
          <a:p>
            <a:pPr algn="ctr"/>
            <a:r>
              <a:rPr lang="es-MX" sz="2400" b="1" dirty="0">
                <a:latin typeface="Algerian" panose="04020705040A02060702" pitchFamily="82" charset="0"/>
              </a:rPr>
              <a:t>¿CONSIDERAS QUE USTEDES COMO HOMBRES DEBERÍAN TENER EL MISMO DERECHO A ELEGIR SER O NO PADRES?</a:t>
            </a:r>
          </a:p>
        </p:txBody>
      </p:sp>
      <p:pic>
        <p:nvPicPr>
          <p:cNvPr id="6" name="Marcador de posición de imagen 5" descr="Gráfico&#10;&#10;Descripción generada automáticamente">
            <a:extLst>
              <a:ext uri="{FF2B5EF4-FFF2-40B4-BE49-F238E27FC236}">
                <a16:creationId xmlns:a16="http://schemas.microsoft.com/office/drawing/2014/main" id="{97626CEA-848C-4B5E-B9D7-9AE5232792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
        <p:nvSpPr>
          <p:cNvPr id="4" name="Marcador de texto 3">
            <a:extLst>
              <a:ext uri="{FF2B5EF4-FFF2-40B4-BE49-F238E27FC236}">
                <a16:creationId xmlns:a16="http://schemas.microsoft.com/office/drawing/2014/main" id="{4492266F-0684-4E5C-BCB8-8BE7E05B49DE}"/>
              </a:ext>
            </a:extLst>
          </p:cNvPr>
          <p:cNvSpPr>
            <a:spLocks noGrp="1"/>
          </p:cNvSpPr>
          <p:nvPr>
            <p:ph type="body" sz="half" idx="2"/>
          </p:nvPr>
        </p:nvSpPr>
        <p:spPr>
          <a:xfrm>
            <a:off x="839788" y="1939159"/>
            <a:ext cx="3932237" cy="4461641"/>
          </a:xfrm>
        </p:spPr>
        <p:txBody>
          <a:bodyPr>
            <a:noAutofit/>
          </a:bodyPr>
          <a:lstStyle/>
          <a:p>
            <a:r>
              <a:rPr lang="es-MX" sz="1800" b="1" dirty="0">
                <a:latin typeface="Imprint MT Shadow" panose="04020605060303030202" pitchFamily="82" charset="0"/>
              </a:rPr>
              <a:t>¿Por qué determino esto? Si analizamos las graficas anteriores podemos darnos cuenta como existe un contraste en las respuestas, debido al impacto social que gira alrededor de ellos entre lo correcto y lo deseado, donde si eliges mal puedes ser señalado.</a:t>
            </a:r>
          </a:p>
          <a:p>
            <a:r>
              <a:rPr lang="es-MX" sz="1800" b="1" dirty="0">
                <a:latin typeface="Imprint MT Shadow" panose="04020605060303030202" pitchFamily="82" charset="0"/>
              </a:rPr>
              <a:t>Ellos determinan apoyar el aborto aceptando las consecuencias psico-emocionales que les pueda traer, pero si a ellos se les impone lo contrario la aceptan. ¿esto no es absurdo? </a:t>
            </a:r>
          </a:p>
          <a:p>
            <a:r>
              <a:rPr lang="es-MX" sz="1800" b="1" dirty="0">
                <a:latin typeface="Imprint MT Shadow" panose="04020605060303030202" pitchFamily="82" charset="0"/>
              </a:rPr>
              <a:t>Cuando podemos notar que la mitad de los entrevistados creen que deberían tener el mismo derecho a elegir.</a:t>
            </a:r>
          </a:p>
          <a:p>
            <a:endParaRPr lang="es-MX" sz="1800" dirty="0"/>
          </a:p>
          <a:p>
            <a:endParaRPr lang="es-MX" sz="1800" dirty="0"/>
          </a:p>
        </p:txBody>
      </p:sp>
    </p:spTree>
    <p:extLst>
      <p:ext uri="{BB962C8B-B14F-4D97-AF65-F5344CB8AC3E}">
        <p14:creationId xmlns:p14="http://schemas.microsoft.com/office/powerpoint/2010/main" val="247181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8D6EC-D1EC-49E8-AD5B-C2C16BABEB44}"/>
              </a:ext>
            </a:extLst>
          </p:cNvPr>
          <p:cNvSpPr>
            <a:spLocks noGrp="1"/>
          </p:cNvSpPr>
          <p:nvPr>
            <p:ph type="title"/>
          </p:nvPr>
        </p:nvSpPr>
        <p:spPr/>
        <p:txBody>
          <a:bodyPr>
            <a:normAutofit fontScale="90000"/>
          </a:bodyPr>
          <a:lstStyle/>
          <a:p>
            <a:pPr algn="ctr"/>
            <a:r>
              <a:rPr lang="es-MX" sz="2000" b="1" dirty="0">
                <a:latin typeface="Algerian" panose="04020705040A02060702" pitchFamily="82" charset="0"/>
              </a:rPr>
              <a:t>¿CONSIDERAS EQUITATIVO QUE USTEDES COMO HOMBRES TAMBIÉN TUVIERAN UN DETERMINADO TIEMPO PARA RECHAZAR UNA PATERNIDAD NO DESEADA?</a:t>
            </a:r>
          </a:p>
        </p:txBody>
      </p:sp>
      <p:pic>
        <p:nvPicPr>
          <p:cNvPr id="6" name="Marcador de posición de imagen 5" descr="Gráfico&#10;&#10;Descripción generada automáticamente">
            <a:extLst>
              <a:ext uri="{FF2B5EF4-FFF2-40B4-BE49-F238E27FC236}">
                <a16:creationId xmlns:a16="http://schemas.microsoft.com/office/drawing/2014/main" id="{B02D3F20-A2AD-4111-BE3C-5EF85BBA790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
        <p:nvSpPr>
          <p:cNvPr id="4" name="Marcador de texto 3">
            <a:extLst>
              <a:ext uri="{FF2B5EF4-FFF2-40B4-BE49-F238E27FC236}">
                <a16:creationId xmlns:a16="http://schemas.microsoft.com/office/drawing/2014/main" id="{438037F5-78C9-4DCC-9950-4CCD0CC684E8}"/>
              </a:ext>
            </a:extLst>
          </p:cNvPr>
          <p:cNvSpPr>
            <a:spLocks noGrp="1"/>
          </p:cNvSpPr>
          <p:nvPr>
            <p:ph type="body" sz="half" idx="2"/>
          </p:nvPr>
        </p:nvSpPr>
        <p:spPr>
          <a:xfrm>
            <a:off x="839788" y="2585544"/>
            <a:ext cx="3932237" cy="3436884"/>
          </a:xfrm>
        </p:spPr>
        <p:txBody>
          <a:bodyPr>
            <a:noAutofit/>
          </a:bodyPr>
          <a:lstStyle/>
          <a:p>
            <a:r>
              <a:rPr lang="es-MX" sz="1800" b="1" dirty="0">
                <a:latin typeface="Imprint MT Shadow" panose="04020605060303030202" pitchFamily="82" charset="0"/>
              </a:rPr>
              <a:t>Volvemos a tener la misma cantidad respecto a la pregunta anterior donde nos arroja como aun que nieguen que se rompa la equidad de genero en una pregunta directa, formulándola de 2 maneras distintas denota un SI.</a:t>
            </a:r>
          </a:p>
          <a:p>
            <a:r>
              <a:rPr lang="es-MX" sz="1800" b="1" dirty="0">
                <a:latin typeface="Imprint MT Shadow" panose="04020605060303030202" pitchFamily="82" charset="0"/>
              </a:rPr>
              <a:t>Esto quiere decir que se ven obligados a quedar bien ante este giro de sociedad moderna, pero en la que también son consientes de la desigualdad que se presenta hacia ellos en algunos temas como el caso reproductivo.</a:t>
            </a:r>
          </a:p>
        </p:txBody>
      </p:sp>
    </p:spTree>
    <p:extLst>
      <p:ext uri="{BB962C8B-B14F-4D97-AF65-F5344CB8AC3E}">
        <p14:creationId xmlns:p14="http://schemas.microsoft.com/office/powerpoint/2010/main" val="350327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90948-35C5-470A-9BE2-BAC40A473A0B}"/>
              </a:ext>
            </a:extLst>
          </p:cNvPr>
          <p:cNvSpPr>
            <a:spLocks noGrp="1"/>
          </p:cNvSpPr>
          <p:nvPr>
            <p:ph type="title"/>
          </p:nvPr>
        </p:nvSpPr>
        <p:spPr/>
        <p:txBody>
          <a:bodyPr/>
          <a:lstStyle/>
          <a:p>
            <a:pPr algn="ctr"/>
            <a:r>
              <a:rPr lang="es-MX" b="1" dirty="0">
                <a:latin typeface="Algerian" panose="04020705040A02060702" pitchFamily="82" charset="0"/>
              </a:rPr>
              <a:t>CONCEPTOS</a:t>
            </a:r>
          </a:p>
        </p:txBody>
      </p:sp>
      <p:sp>
        <p:nvSpPr>
          <p:cNvPr id="3" name="Marcador de contenido 2">
            <a:extLst>
              <a:ext uri="{FF2B5EF4-FFF2-40B4-BE49-F238E27FC236}">
                <a16:creationId xmlns:a16="http://schemas.microsoft.com/office/drawing/2014/main" id="{3C509C5B-A434-4BAB-B6D5-3A79118D6DBB}"/>
              </a:ext>
            </a:extLst>
          </p:cNvPr>
          <p:cNvSpPr>
            <a:spLocks noGrp="1"/>
          </p:cNvSpPr>
          <p:nvPr>
            <p:ph idx="1"/>
          </p:nvPr>
        </p:nvSpPr>
        <p:spPr/>
        <p:txBody>
          <a:bodyPr>
            <a:normAutofit fontScale="85000" lnSpcReduction="20000"/>
          </a:bodyPr>
          <a:lstStyle/>
          <a:p>
            <a:pPr marL="0" indent="0">
              <a:buNone/>
            </a:pPr>
            <a:r>
              <a:rPr lang="es-MX" b="1" dirty="0">
                <a:solidFill>
                  <a:srgbClr val="202124"/>
                </a:solidFill>
                <a:latin typeface="Imprint MT Shadow" panose="04020605060303030202" pitchFamily="82" charset="0"/>
              </a:rPr>
              <a:t>Derechos: E</a:t>
            </a:r>
            <a:r>
              <a:rPr lang="es-MX" b="1" i="0" dirty="0">
                <a:solidFill>
                  <a:srgbClr val="202124"/>
                </a:solidFill>
                <a:effectLst/>
                <a:latin typeface="Imprint MT Shadow" panose="04020605060303030202" pitchFamily="82" charset="0"/>
              </a:rPr>
              <a:t>s el conjunto de normas que imponen deberes y normas que confieren facultades, que establecen las bases de convivencia social y cuyo fin es dotar a todos los miembros de la sociedad de los mínimos de seguridad, certeza, igualdad, libertad y justicia.</a:t>
            </a:r>
            <a:endParaRPr lang="es-MX" b="1" dirty="0">
              <a:solidFill>
                <a:srgbClr val="202124"/>
              </a:solidFill>
              <a:latin typeface="Imprint MT Shadow" panose="04020605060303030202" pitchFamily="82" charset="0"/>
            </a:endParaRPr>
          </a:p>
          <a:p>
            <a:pPr marL="0" indent="0">
              <a:buNone/>
            </a:pPr>
            <a:r>
              <a:rPr lang="es-MX" b="1" dirty="0">
                <a:solidFill>
                  <a:srgbClr val="202124"/>
                </a:solidFill>
                <a:latin typeface="Imprint MT Shadow" panose="04020605060303030202" pitchFamily="82" charset="0"/>
              </a:rPr>
              <a:t>Equidad: </a:t>
            </a:r>
            <a:r>
              <a:rPr lang="es-MX" b="1" i="0" dirty="0">
                <a:solidFill>
                  <a:srgbClr val="202124"/>
                </a:solidFill>
                <a:effectLst/>
                <a:latin typeface="Imprint MT Shadow" panose="04020605060303030202" pitchFamily="82" charset="0"/>
              </a:rPr>
              <a:t>Cualidad que consiste en no favorecer en el trato a una persona perjudicando a otra.</a:t>
            </a:r>
            <a:r>
              <a:rPr lang="es-MX" b="1" dirty="0">
                <a:solidFill>
                  <a:srgbClr val="202124"/>
                </a:solidFill>
                <a:latin typeface="Imprint MT Shadow" panose="04020605060303030202" pitchFamily="82" charset="0"/>
              </a:rPr>
              <a:t> </a:t>
            </a:r>
          </a:p>
          <a:p>
            <a:pPr marL="0" indent="0">
              <a:buNone/>
            </a:pPr>
            <a:r>
              <a:rPr lang="es-MX" b="1" dirty="0">
                <a:solidFill>
                  <a:srgbClr val="202124"/>
                </a:solidFill>
                <a:latin typeface="Imprint MT Shadow" panose="04020605060303030202" pitchFamily="82" charset="0"/>
              </a:rPr>
              <a:t>Género: </a:t>
            </a:r>
            <a:r>
              <a:rPr lang="es-MX" b="1" i="0" dirty="0">
                <a:solidFill>
                  <a:srgbClr val="202124"/>
                </a:solidFill>
                <a:effectLst/>
                <a:latin typeface="Imprint MT Shadow" panose="04020605060303030202" pitchFamily="82" charset="0"/>
              </a:rPr>
              <a:t>Conjunto de personas o cosas que tienen características generales comunes.</a:t>
            </a:r>
            <a:endParaRPr lang="es-MX" b="1" dirty="0">
              <a:solidFill>
                <a:srgbClr val="202124"/>
              </a:solidFill>
              <a:latin typeface="Imprint MT Shadow" panose="04020605060303030202" pitchFamily="82" charset="0"/>
            </a:endParaRPr>
          </a:p>
          <a:p>
            <a:pPr marL="0" indent="0">
              <a:buNone/>
            </a:pPr>
            <a:r>
              <a:rPr lang="es-MX" b="1" dirty="0">
                <a:solidFill>
                  <a:srgbClr val="202124"/>
                </a:solidFill>
                <a:latin typeface="Imprint MT Shadow" panose="04020605060303030202" pitchFamily="82" charset="0"/>
              </a:rPr>
              <a:t>Paternidad: </a:t>
            </a:r>
            <a:r>
              <a:rPr lang="es-MX" b="1" i="0" dirty="0">
                <a:solidFill>
                  <a:srgbClr val="202124"/>
                </a:solidFill>
                <a:effectLst/>
                <a:latin typeface="Imprint MT Shadow" panose="04020605060303030202" pitchFamily="82" charset="0"/>
              </a:rPr>
              <a:t>Relación jurídica entre el padre y su hijo que genera una serie de derechos y deberes recíprocos.</a:t>
            </a:r>
          </a:p>
          <a:p>
            <a:pPr marL="0" indent="0">
              <a:buNone/>
            </a:pPr>
            <a:r>
              <a:rPr lang="es-MX" b="1" dirty="0">
                <a:solidFill>
                  <a:srgbClr val="202124"/>
                </a:solidFill>
                <a:latin typeface="Imprint MT Shadow" panose="04020605060303030202" pitchFamily="82" charset="0"/>
              </a:rPr>
              <a:t>Maternidad: </a:t>
            </a:r>
            <a:r>
              <a:rPr lang="es-MX" b="1" i="0" dirty="0">
                <a:solidFill>
                  <a:srgbClr val="202124"/>
                </a:solidFill>
                <a:effectLst/>
                <a:latin typeface="Imprint MT Shadow" panose="04020605060303030202" pitchFamily="82" charset="0"/>
              </a:rPr>
              <a:t>Estado o circunstancia de la mujer que ha sido madre.</a:t>
            </a:r>
            <a:endParaRPr lang="es-MX" b="1" dirty="0">
              <a:solidFill>
                <a:srgbClr val="202124"/>
              </a:solidFill>
              <a:latin typeface="Imprint MT Shadow" panose="04020605060303030202" pitchFamily="82" charset="0"/>
            </a:endParaRPr>
          </a:p>
          <a:p>
            <a:pPr marL="0" indent="0">
              <a:buNone/>
            </a:pPr>
            <a:r>
              <a:rPr lang="es-MX" b="1" i="0" dirty="0">
                <a:solidFill>
                  <a:srgbClr val="202124"/>
                </a:solidFill>
                <a:effectLst/>
                <a:latin typeface="Imprint MT Shadow" panose="04020605060303030202" pitchFamily="82" charset="0"/>
              </a:rPr>
              <a:t>Aborto: Interrupción voluntaria o involuntaria del embarazo antes de que el embrión o el feto estén en condiciones de vivir fuera del vientre materno.</a:t>
            </a:r>
          </a:p>
          <a:p>
            <a:pPr marL="0" indent="0">
              <a:buNone/>
            </a:pPr>
            <a:endParaRPr lang="es-MX" b="0" i="0" dirty="0">
              <a:solidFill>
                <a:srgbClr val="202124"/>
              </a:solidFill>
              <a:effectLst/>
              <a:latin typeface="arial" panose="020B0604020202020204" pitchFamily="34" charset="0"/>
            </a:endParaRPr>
          </a:p>
          <a:p>
            <a:pPr marL="0" indent="0">
              <a:buNone/>
            </a:pPr>
            <a:endParaRPr lang="es-MX" dirty="0"/>
          </a:p>
        </p:txBody>
      </p:sp>
    </p:spTree>
    <p:extLst>
      <p:ext uri="{BB962C8B-B14F-4D97-AF65-F5344CB8AC3E}">
        <p14:creationId xmlns:p14="http://schemas.microsoft.com/office/powerpoint/2010/main" val="127173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26866-737E-4480-A49C-38241F8F46A0}"/>
              </a:ext>
            </a:extLst>
          </p:cNvPr>
          <p:cNvSpPr>
            <a:spLocks noGrp="1"/>
          </p:cNvSpPr>
          <p:nvPr>
            <p:ph type="title"/>
          </p:nvPr>
        </p:nvSpPr>
        <p:spPr/>
        <p:txBody>
          <a:bodyPr>
            <a:normAutofit/>
          </a:bodyPr>
          <a:lstStyle/>
          <a:p>
            <a:pPr algn="ctr"/>
            <a:r>
              <a:rPr lang="es-MX" sz="2000" b="1" dirty="0">
                <a:latin typeface="Algerian" panose="04020705040A02060702" pitchFamily="82" charset="0"/>
              </a:rPr>
              <a:t>¿CONOCEN ALGÚN CASO DONDE SE OBLIGARÁ A RESPONSABILIZARSE A UN HOMBRE A UNA PATERNIDAD NO DESEADA?</a:t>
            </a:r>
          </a:p>
        </p:txBody>
      </p:sp>
      <p:pic>
        <p:nvPicPr>
          <p:cNvPr id="6" name="Marcador de posición de imagen 5" descr="Gráfico&#10;&#10;Descripción generada automáticamente">
            <a:extLst>
              <a:ext uri="{FF2B5EF4-FFF2-40B4-BE49-F238E27FC236}">
                <a16:creationId xmlns:a16="http://schemas.microsoft.com/office/drawing/2014/main" id="{C6AD4886-5973-4019-85CD-A46EF10ABA1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
        <p:nvSpPr>
          <p:cNvPr id="4" name="Marcador de texto 3">
            <a:extLst>
              <a:ext uri="{FF2B5EF4-FFF2-40B4-BE49-F238E27FC236}">
                <a16:creationId xmlns:a16="http://schemas.microsoft.com/office/drawing/2014/main" id="{880829B1-8292-4697-AFB3-F6E75475DA3C}"/>
              </a:ext>
            </a:extLst>
          </p:cNvPr>
          <p:cNvSpPr>
            <a:spLocks noGrp="1"/>
          </p:cNvSpPr>
          <p:nvPr>
            <p:ph type="body" sz="half" idx="2"/>
          </p:nvPr>
        </p:nvSpPr>
        <p:spPr>
          <a:xfrm>
            <a:off x="839788" y="2790496"/>
            <a:ext cx="3932237" cy="3078491"/>
          </a:xfrm>
        </p:spPr>
        <p:txBody>
          <a:bodyPr>
            <a:normAutofit/>
          </a:bodyPr>
          <a:lstStyle/>
          <a:p>
            <a:r>
              <a:rPr lang="es-MX" sz="1800" b="1" dirty="0">
                <a:latin typeface="Imprint MT Shadow" panose="04020605060303030202" pitchFamily="82" charset="0"/>
              </a:rPr>
              <a:t>En esta ultima pregunta realizada a ellos podemos ver que predominan los casos donde se ha obligado a responsabilizarse de un hijo no deseado.</a:t>
            </a:r>
          </a:p>
          <a:p>
            <a:r>
              <a:rPr lang="es-MX" sz="1800" b="1" dirty="0">
                <a:latin typeface="Imprint MT Shadow" panose="04020605060303030202" pitchFamily="82" charset="0"/>
              </a:rPr>
              <a:t>Aquí podemos ver los beneficios legales entre hombre-mujer donde predomina el de ella ante una situación reproductiva.</a:t>
            </a:r>
          </a:p>
        </p:txBody>
      </p:sp>
    </p:spTree>
    <p:extLst>
      <p:ext uri="{BB962C8B-B14F-4D97-AF65-F5344CB8AC3E}">
        <p14:creationId xmlns:p14="http://schemas.microsoft.com/office/powerpoint/2010/main" val="154381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0F0C46-7CC4-4A1C-9349-17DF0C197C64}"/>
              </a:ext>
            </a:extLst>
          </p:cNvPr>
          <p:cNvSpPr>
            <a:spLocks noGrp="1"/>
          </p:cNvSpPr>
          <p:nvPr>
            <p:ph type="ctrTitle"/>
          </p:nvPr>
        </p:nvSpPr>
        <p:spPr>
          <a:xfrm>
            <a:off x="1524000" y="945931"/>
            <a:ext cx="9144000" cy="851339"/>
          </a:xfrm>
        </p:spPr>
        <p:txBody>
          <a:bodyPr>
            <a:normAutofit/>
          </a:bodyPr>
          <a:lstStyle/>
          <a:p>
            <a:r>
              <a:rPr lang="es-MX" sz="4400" b="1" dirty="0">
                <a:latin typeface="Algerian" panose="04020705040A02060702" pitchFamily="82" charset="0"/>
              </a:rPr>
              <a:t>¿Y ELLAS QUE PIENSAN DE ESTO?</a:t>
            </a:r>
          </a:p>
        </p:txBody>
      </p:sp>
      <p:sp>
        <p:nvSpPr>
          <p:cNvPr id="6" name="Subtítulo 5">
            <a:extLst>
              <a:ext uri="{FF2B5EF4-FFF2-40B4-BE49-F238E27FC236}">
                <a16:creationId xmlns:a16="http://schemas.microsoft.com/office/drawing/2014/main" id="{825096E3-EC34-4526-90F6-0AB0ADC2A473}"/>
              </a:ext>
            </a:extLst>
          </p:cNvPr>
          <p:cNvSpPr>
            <a:spLocks noGrp="1"/>
          </p:cNvSpPr>
          <p:nvPr>
            <p:ph type="subTitle" idx="1"/>
          </p:nvPr>
        </p:nvSpPr>
        <p:spPr>
          <a:xfrm>
            <a:off x="1524000" y="2806261"/>
            <a:ext cx="9144000" cy="3247697"/>
          </a:xfrm>
        </p:spPr>
        <p:txBody>
          <a:bodyPr/>
          <a:lstStyle/>
          <a:p>
            <a:pPr algn="l"/>
            <a:r>
              <a:rPr lang="es-MX" b="1" dirty="0">
                <a:latin typeface="Imprint MT Shadow" panose="04020605060303030202" pitchFamily="82" charset="0"/>
              </a:rPr>
              <a:t>Realice 2 preguntas a un numero igualitario de mujeres las cuales fueron:</a:t>
            </a:r>
          </a:p>
          <a:p>
            <a:pPr algn="l"/>
            <a:r>
              <a:rPr lang="es-MX" b="1" dirty="0">
                <a:latin typeface="Imprint MT Shadow" panose="04020605060303030202" pitchFamily="82" charset="0"/>
              </a:rPr>
              <a:t>¿Crees que los hombres deberían tener el mismo derecho a renunciar a una paternidad no deseada como ustedes al aborto?</a:t>
            </a:r>
          </a:p>
          <a:p>
            <a:pPr algn="l"/>
            <a:r>
              <a:rPr lang="es-MX" b="1" dirty="0">
                <a:latin typeface="Imprint MT Shadow" panose="04020605060303030202" pitchFamily="82" charset="0"/>
              </a:rPr>
              <a:t>¿Lo consideras equidad de genero?</a:t>
            </a:r>
          </a:p>
          <a:p>
            <a:pPr algn="l"/>
            <a:endParaRPr lang="es-MX" dirty="0"/>
          </a:p>
        </p:txBody>
      </p:sp>
    </p:spTree>
    <p:extLst>
      <p:ext uri="{BB962C8B-B14F-4D97-AF65-F5344CB8AC3E}">
        <p14:creationId xmlns:p14="http://schemas.microsoft.com/office/powerpoint/2010/main" val="107973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C4707-2219-4A8F-9478-07C94C45CB83}"/>
              </a:ext>
            </a:extLst>
          </p:cNvPr>
          <p:cNvSpPr>
            <a:spLocks noGrp="1"/>
          </p:cNvSpPr>
          <p:nvPr>
            <p:ph type="title"/>
          </p:nvPr>
        </p:nvSpPr>
        <p:spPr>
          <a:xfrm>
            <a:off x="838201" y="268945"/>
            <a:ext cx="10515600" cy="1510972"/>
          </a:xfrm>
        </p:spPr>
        <p:txBody>
          <a:bodyPr>
            <a:normAutofit/>
          </a:bodyPr>
          <a:lstStyle/>
          <a:p>
            <a:r>
              <a:rPr lang="es-MX" sz="2800" b="1" dirty="0">
                <a:latin typeface="Imprint MT Shadow" panose="04020605060303030202" pitchFamily="82" charset="0"/>
              </a:rPr>
              <a:t>En estas graficas podemos ver como las mujeres entrevistadas en su mayoría considerarían equitativo que ellos tengan este mismo derecho a elegir</a:t>
            </a:r>
          </a:p>
        </p:txBody>
      </p:sp>
      <p:pic>
        <p:nvPicPr>
          <p:cNvPr id="19" name="Marcador de contenido 18" descr="Gráfico&#10;&#10;Descripción generada automáticamente">
            <a:extLst>
              <a:ext uri="{FF2B5EF4-FFF2-40B4-BE49-F238E27FC236}">
                <a16:creationId xmlns:a16="http://schemas.microsoft.com/office/drawing/2014/main" id="{D80C2A7B-F435-4C1F-885E-9B1DE622B7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683735"/>
            <a:ext cx="5257800" cy="4351338"/>
          </a:xfrm>
        </p:spPr>
      </p:pic>
      <p:pic>
        <p:nvPicPr>
          <p:cNvPr id="23" name="Imagen 22" descr="Gráfico&#10;&#10;Descripción generada automáticamente">
            <a:extLst>
              <a:ext uri="{FF2B5EF4-FFF2-40B4-BE49-F238E27FC236}">
                <a16:creationId xmlns:a16="http://schemas.microsoft.com/office/drawing/2014/main" id="{03098E00-0673-43F4-93E5-7254DFFCA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76098"/>
            <a:ext cx="5148528" cy="4158975"/>
          </a:xfrm>
          <a:prstGeom prst="rect">
            <a:avLst/>
          </a:prstGeom>
        </p:spPr>
      </p:pic>
    </p:spTree>
    <p:extLst>
      <p:ext uri="{BB962C8B-B14F-4D97-AF65-F5344CB8AC3E}">
        <p14:creationId xmlns:p14="http://schemas.microsoft.com/office/powerpoint/2010/main" val="164190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2871A-A334-475F-AE97-8E3276950825}"/>
              </a:ext>
            </a:extLst>
          </p:cNvPr>
          <p:cNvSpPr>
            <a:spLocks noGrp="1"/>
          </p:cNvSpPr>
          <p:nvPr>
            <p:ph type="title"/>
          </p:nvPr>
        </p:nvSpPr>
        <p:spPr/>
        <p:txBody>
          <a:bodyPr/>
          <a:lstStyle/>
          <a:p>
            <a:pPr algn="ctr"/>
            <a:r>
              <a:rPr lang="es-MX" b="1" dirty="0">
                <a:latin typeface="Algerian" panose="04020705040A02060702" pitchFamily="82" charset="0"/>
              </a:rPr>
              <a:t>CONCLUSION</a:t>
            </a:r>
          </a:p>
        </p:txBody>
      </p:sp>
      <p:sp>
        <p:nvSpPr>
          <p:cNvPr id="3" name="Marcador de contenido 2">
            <a:extLst>
              <a:ext uri="{FF2B5EF4-FFF2-40B4-BE49-F238E27FC236}">
                <a16:creationId xmlns:a16="http://schemas.microsoft.com/office/drawing/2014/main" id="{5553CB88-0191-4D61-9BB4-B5DDE3088247}"/>
              </a:ext>
            </a:extLst>
          </p:cNvPr>
          <p:cNvSpPr>
            <a:spLocks noGrp="1"/>
          </p:cNvSpPr>
          <p:nvPr>
            <p:ph idx="1"/>
          </p:nvPr>
        </p:nvSpPr>
        <p:spPr/>
        <p:txBody>
          <a:bodyPr>
            <a:normAutofit fontScale="85000" lnSpcReduction="10000"/>
          </a:bodyPr>
          <a:lstStyle/>
          <a:p>
            <a:pPr marL="0" indent="0">
              <a:buNone/>
            </a:pPr>
            <a:r>
              <a:rPr lang="es-MX" b="1" dirty="0">
                <a:latin typeface="Imprint MT Shadow" panose="04020605060303030202" pitchFamily="82" charset="0"/>
              </a:rPr>
              <a:t>Esta investigación fue motivada derivado a todo lo que se maneja en medios de comunicación referente a la equidad de genero. Como lo mencioné anteriormente no me agrada la manera en la que nuestro entorno decide guiarnos.</a:t>
            </a:r>
          </a:p>
          <a:p>
            <a:pPr marL="0" indent="0">
              <a:buNone/>
            </a:pPr>
            <a:r>
              <a:rPr lang="es-MX" b="1" dirty="0">
                <a:latin typeface="Imprint MT Shadow" panose="04020605060303030202" pitchFamily="82" charset="0"/>
              </a:rPr>
              <a:t>Y decidí no ser una construcción de mi entorno en ninguno de sus ámbitos, y así abordé este tema que a pesar de ser complejo puede darnos a reflexionar mucho sobre como ser individuos libres de pensamiento y acción.</a:t>
            </a:r>
          </a:p>
          <a:p>
            <a:pPr marL="0" indent="0">
              <a:buNone/>
            </a:pPr>
            <a:r>
              <a:rPr lang="es-MX" b="1" dirty="0">
                <a:latin typeface="Imprint MT Shadow" panose="04020605060303030202" pitchFamily="82" charset="0"/>
              </a:rPr>
              <a:t>Debemos dejar de ser una sociedad doble moral que solo sabe juzgar y señalar lo que consideran correcto o no, para poder dar un paso evolutivo mental y llevarlo a la practica.</a:t>
            </a:r>
          </a:p>
          <a:p>
            <a:pPr marL="0" indent="0">
              <a:buNone/>
            </a:pPr>
            <a:r>
              <a:rPr lang="es-MX" b="1" dirty="0">
                <a:latin typeface="Imprint MT Shadow" panose="04020605060303030202" pitchFamily="82" charset="0"/>
              </a:rPr>
              <a:t>Así como dejar de ver a los hombres como enemigos, como personajes que buscan perjudicarnos como mujeres y que su objetivo es la superioridad para poder controlarnos.</a:t>
            </a:r>
          </a:p>
          <a:p>
            <a:pPr marL="0" indent="0">
              <a:buNone/>
            </a:pPr>
            <a:endParaRPr lang="es-MX" dirty="0"/>
          </a:p>
        </p:txBody>
      </p:sp>
    </p:spTree>
    <p:extLst>
      <p:ext uri="{BB962C8B-B14F-4D97-AF65-F5344CB8AC3E}">
        <p14:creationId xmlns:p14="http://schemas.microsoft.com/office/powerpoint/2010/main" val="3962621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3D54B6-2841-423E-AB48-DF426E4C28A3}"/>
              </a:ext>
            </a:extLst>
          </p:cNvPr>
          <p:cNvSpPr>
            <a:spLocks noGrp="1"/>
          </p:cNvSpPr>
          <p:nvPr>
            <p:ph idx="1"/>
          </p:nvPr>
        </p:nvSpPr>
        <p:spPr>
          <a:xfrm>
            <a:off x="838200" y="1253331"/>
            <a:ext cx="10515600" cy="4737566"/>
          </a:xfrm>
        </p:spPr>
        <p:txBody>
          <a:bodyPr>
            <a:normAutofit fontScale="92500" lnSpcReduction="20000"/>
          </a:bodyPr>
          <a:lstStyle/>
          <a:p>
            <a:pPr marL="0" indent="0">
              <a:buNone/>
            </a:pPr>
            <a:r>
              <a:rPr lang="es-MX" b="1" dirty="0">
                <a:latin typeface="Imprint MT Shadow" panose="04020605060303030202" pitchFamily="82" charset="0"/>
              </a:rPr>
              <a:t>Ellos también son seres humanos que sienten y se ven afectados por la mentalidad feminista radical moderna que los señala como individuos opresores, controladores y violentos.</a:t>
            </a:r>
          </a:p>
          <a:p>
            <a:pPr marL="0" indent="0">
              <a:buNone/>
            </a:pPr>
            <a:r>
              <a:rPr lang="es-MX" b="1" dirty="0">
                <a:latin typeface="Imprint MT Shadow" panose="04020605060303030202" pitchFamily="82" charset="0"/>
              </a:rPr>
              <a:t>Una sociedad debe ser aquella que ve a su entorno como igual donde la diferencia de genero no existe, solo predomina el bienestar común.</a:t>
            </a:r>
          </a:p>
          <a:p>
            <a:pPr marL="0" indent="0">
              <a:buNone/>
            </a:pPr>
            <a:r>
              <a:rPr lang="es-MX" b="1" dirty="0">
                <a:latin typeface="Imprint MT Shadow" panose="04020605060303030202" pitchFamily="82" charset="0"/>
              </a:rPr>
              <a:t>Y un cambio igualitario a favor de ambos sería el derecho a elegir ser o no padres. En el primer caso presentado frente al aborto se violenta su bien jurídico a la salud en el área psicológica y en la contraparte su bien jurídico del patrimonio ya que la responsabilidad de un hijo legalmente es mas inclinada al área económica. Este dicho es a una perspectiva personal ya que no existen lineamientos legales para ello. </a:t>
            </a:r>
          </a:p>
          <a:p>
            <a:pPr marL="0" indent="0">
              <a:buNone/>
            </a:pPr>
            <a:r>
              <a:rPr lang="es-MX" b="1" dirty="0">
                <a:latin typeface="Imprint MT Shadow" panose="04020605060303030202" pitchFamily="82" charset="0"/>
              </a:rPr>
              <a:t>Espero haber logrado mi propósito que es abrir la mente de quien me escucha en esta exposición para luchar juntos por una igualdad como individuos.</a:t>
            </a:r>
          </a:p>
          <a:p>
            <a:pPr marL="0" indent="0">
              <a:buNone/>
            </a:pPr>
            <a:endParaRPr lang="es-MX" dirty="0"/>
          </a:p>
        </p:txBody>
      </p:sp>
    </p:spTree>
    <p:extLst>
      <p:ext uri="{BB962C8B-B14F-4D97-AF65-F5344CB8AC3E}">
        <p14:creationId xmlns:p14="http://schemas.microsoft.com/office/powerpoint/2010/main" val="273989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abla, hombre, sostener&#10;&#10;Descripción generada automáticamente">
            <a:extLst>
              <a:ext uri="{FF2B5EF4-FFF2-40B4-BE49-F238E27FC236}">
                <a16:creationId xmlns:a16="http://schemas.microsoft.com/office/drawing/2014/main" id="{FEE5D044-35DB-4F60-807D-0E80F428B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62" y="1076559"/>
            <a:ext cx="4704881" cy="4704881"/>
          </a:xfrm>
          <a:prstGeom prst="rect">
            <a:avLst/>
          </a:prstGeom>
        </p:spPr>
      </p:pic>
      <p:pic>
        <p:nvPicPr>
          <p:cNvPr id="7" name="Imagen 6" descr="Imagen que contiene Interfaz de usuario gráfica&#10;&#10;Descripción generada automáticamente">
            <a:extLst>
              <a:ext uri="{FF2B5EF4-FFF2-40B4-BE49-F238E27FC236}">
                <a16:creationId xmlns:a16="http://schemas.microsoft.com/office/drawing/2014/main" id="{5EAA85B3-F8B2-48DD-9FE9-618A4F028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008" y="1934171"/>
            <a:ext cx="5406447" cy="2989658"/>
          </a:xfrm>
          <a:prstGeom prst="rect">
            <a:avLst/>
          </a:prstGeom>
        </p:spPr>
      </p:pic>
    </p:spTree>
    <p:extLst>
      <p:ext uri="{BB962C8B-B14F-4D97-AF65-F5344CB8AC3E}">
        <p14:creationId xmlns:p14="http://schemas.microsoft.com/office/powerpoint/2010/main" val="159985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2D716-0CF5-43CE-8826-32A5EB3B8383}"/>
              </a:ext>
            </a:extLst>
          </p:cNvPr>
          <p:cNvSpPr>
            <a:spLocks noGrp="1"/>
          </p:cNvSpPr>
          <p:nvPr>
            <p:ph type="title"/>
          </p:nvPr>
        </p:nvSpPr>
        <p:spPr/>
        <p:txBody>
          <a:bodyPr/>
          <a:lstStyle/>
          <a:p>
            <a:pPr algn="ctr"/>
            <a:r>
              <a:rPr lang="es-MX" b="1" dirty="0">
                <a:latin typeface="Algerian" panose="04020705040A02060702" pitchFamily="82" charset="0"/>
              </a:rPr>
              <a:t>EL HOMBRE, EL ABORTO Y LA RENUNCIA LEGAL A LA PATERNIDAD</a:t>
            </a:r>
          </a:p>
        </p:txBody>
      </p:sp>
      <p:sp>
        <p:nvSpPr>
          <p:cNvPr id="3" name="Marcador de contenido 2">
            <a:extLst>
              <a:ext uri="{FF2B5EF4-FFF2-40B4-BE49-F238E27FC236}">
                <a16:creationId xmlns:a16="http://schemas.microsoft.com/office/drawing/2014/main" id="{17215A75-26EF-4536-8FCA-25B74D0C3ACD}"/>
              </a:ext>
            </a:extLst>
          </p:cNvPr>
          <p:cNvSpPr>
            <a:spLocks noGrp="1"/>
          </p:cNvSpPr>
          <p:nvPr>
            <p:ph idx="1"/>
          </p:nvPr>
        </p:nvSpPr>
        <p:spPr>
          <a:xfrm>
            <a:off x="838200" y="2601309"/>
            <a:ext cx="10515600" cy="3575653"/>
          </a:xfrm>
        </p:spPr>
        <p:txBody>
          <a:bodyPr/>
          <a:lstStyle/>
          <a:p>
            <a:pPr marL="0" indent="0">
              <a:buNone/>
            </a:pPr>
            <a:r>
              <a:rPr lang="es-MX" b="1" dirty="0">
                <a:latin typeface="Imprint MT Shadow" panose="04020605060303030202" pitchFamily="82" charset="0"/>
              </a:rPr>
              <a:t>¿Te has preguntado a que se enfrenta el hombre ante un aborto?</a:t>
            </a:r>
          </a:p>
          <a:p>
            <a:pPr marL="0" indent="0">
              <a:buNone/>
            </a:pPr>
            <a:r>
              <a:rPr lang="es-MX" b="1" dirty="0">
                <a:latin typeface="Imprint MT Shadow" panose="04020605060303030202" pitchFamily="82" charset="0"/>
              </a:rPr>
              <a:t>¿Crees qué el hombre sufre algún daño psico-emocional?</a:t>
            </a:r>
          </a:p>
          <a:p>
            <a:pPr marL="0" indent="0">
              <a:buNone/>
            </a:pPr>
            <a:r>
              <a:rPr lang="es-MX" b="1" dirty="0">
                <a:latin typeface="Imprint MT Shadow" panose="04020605060303030202" pitchFamily="82" charset="0"/>
              </a:rPr>
              <a:t>¿Consideras qué también tienen derecho a quedarse con el feto una vez nacido si la mujer no lo desea?</a:t>
            </a:r>
          </a:p>
          <a:p>
            <a:pPr marL="0" indent="0">
              <a:buNone/>
            </a:pPr>
            <a:r>
              <a:rPr lang="es-MX" b="1" dirty="0">
                <a:latin typeface="Imprint MT Shadow" panose="04020605060303030202" pitchFamily="82" charset="0"/>
              </a:rPr>
              <a:t>¿Por qué los hombres no pueden renunciar a una paternidad y la mujer si a un aborto legal?</a:t>
            </a:r>
          </a:p>
          <a:p>
            <a:pPr marL="0" indent="0">
              <a:buNone/>
            </a:pPr>
            <a:r>
              <a:rPr lang="es-MX" b="1" dirty="0">
                <a:latin typeface="Imprint MT Shadow" panose="04020605060303030202" pitchFamily="82" charset="0"/>
              </a:rPr>
              <a:t>¿Existe la equidad de género?</a:t>
            </a:r>
          </a:p>
          <a:p>
            <a:pPr marL="0" indent="0">
              <a:buNone/>
            </a:pPr>
            <a:endParaRPr lang="es-MX" dirty="0"/>
          </a:p>
        </p:txBody>
      </p:sp>
    </p:spTree>
    <p:extLst>
      <p:ext uri="{BB962C8B-B14F-4D97-AF65-F5344CB8AC3E}">
        <p14:creationId xmlns:p14="http://schemas.microsoft.com/office/powerpoint/2010/main" val="245550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28A3C-5FD7-42C0-BC6D-C1DFC418B0E0}"/>
              </a:ext>
            </a:extLst>
          </p:cNvPr>
          <p:cNvSpPr>
            <a:spLocks noGrp="1"/>
          </p:cNvSpPr>
          <p:nvPr>
            <p:ph type="title"/>
          </p:nvPr>
        </p:nvSpPr>
        <p:spPr/>
        <p:txBody>
          <a:bodyPr/>
          <a:lstStyle/>
          <a:p>
            <a:pPr algn="ctr"/>
            <a:r>
              <a:rPr lang="es-MX" b="1" dirty="0">
                <a:latin typeface="Algerian" panose="04020705040A02060702" pitchFamily="82" charset="0"/>
              </a:rPr>
              <a:t>ANTECEDENTES</a:t>
            </a:r>
          </a:p>
        </p:txBody>
      </p:sp>
      <p:sp>
        <p:nvSpPr>
          <p:cNvPr id="3" name="Marcador de contenido 2">
            <a:extLst>
              <a:ext uri="{FF2B5EF4-FFF2-40B4-BE49-F238E27FC236}">
                <a16:creationId xmlns:a16="http://schemas.microsoft.com/office/drawing/2014/main" id="{986FA44F-615D-486E-96E7-74CD5F7BDDD2}"/>
              </a:ext>
            </a:extLst>
          </p:cNvPr>
          <p:cNvSpPr>
            <a:spLocks noGrp="1"/>
          </p:cNvSpPr>
          <p:nvPr>
            <p:ph idx="1"/>
          </p:nvPr>
        </p:nvSpPr>
        <p:spPr>
          <a:xfrm>
            <a:off x="838200" y="2459421"/>
            <a:ext cx="10515600" cy="3717542"/>
          </a:xfrm>
        </p:spPr>
        <p:txBody>
          <a:bodyPr/>
          <a:lstStyle/>
          <a:p>
            <a:pPr marL="0" indent="0">
              <a:buNone/>
            </a:pPr>
            <a:r>
              <a:rPr lang="es-MX" b="1" dirty="0">
                <a:latin typeface="Imprint MT Shadow" panose="04020605060303030202" pitchFamily="82" charset="0"/>
              </a:rPr>
              <a:t>A más de una década que se logró la tipificación del aborto legal y libre en CDMX (2007) y Oaxaca (2009), se han realizado numerosas luchas para que esto sea equitativo en todo el país. </a:t>
            </a:r>
          </a:p>
          <a:p>
            <a:pPr marL="0" indent="0">
              <a:buNone/>
            </a:pPr>
            <a:r>
              <a:rPr lang="es-MX" b="1" dirty="0">
                <a:latin typeface="Imprint MT Shadow" panose="04020605060303030202" pitchFamily="82" charset="0"/>
              </a:rPr>
              <a:t>Una lucha que se lleva a cabo a nivel mundial, en la cual se han sumado muchísimos hombres a la causa. </a:t>
            </a:r>
          </a:p>
          <a:p>
            <a:pPr marL="0" indent="0">
              <a:buNone/>
            </a:pPr>
            <a:r>
              <a:rPr lang="es-MX" b="1" dirty="0">
                <a:latin typeface="Imprint MT Shadow" panose="04020605060303030202" pitchFamily="82" charset="0"/>
              </a:rPr>
              <a:t>Pero una gran vertiente es que piensan ellos respecto al tema y aquí es donde entran diversas maneras de pensamiento por razones culturales, sociales, políticas, religiosas y éticas.</a:t>
            </a:r>
          </a:p>
          <a:p>
            <a:pPr marL="0" indent="0">
              <a:buNone/>
            </a:pPr>
            <a:endParaRPr lang="es-MX" dirty="0"/>
          </a:p>
        </p:txBody>
      </p:sp>
    </p:spTree>
    <p:extLst>
      <p:ext uri="{BB962C8B-B14F-4D97-AF65-F5344CB8AC3E}">
        <p14:creationId xmlns:p14="http://schemas.microsoft.com/office/powerpoint/2010/main" val="295885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A647D-E9F5-4437-A0E7-CB0D664C0B87}"/>
              </a:ext>
            </a:extLst>
          </p:cNvPr>
          <p:cNvSpPr>
            <a:spLocks noGrp="1"/>
          </p:cNvSpPr>
          <p:nvPr>
            <p:ph type="title"/>
          </p:nvPr>
        </p:nvSpPr>
        <p:spPr/>
        <p:txBody>
          <a:bodyPr/>
          <a:lstStyle/>
          <a:p>
            <a:pPr algn="ctr"/>
            <a:r>
              <a:rPr lang="es-MX" b="1" dirty="0">
                <a:latin typeface="Algerian" panose="04020705040A02060702" pitchFamily="82" charset="0"/>
              </a:rPr>
              <a:t>ELLOS ¿QUÉ PIENSAN SOBRE EL ABORTO?</a:t>
            </a:r>
          </a:p>
        </p:txBody>
      </p:sp>
      <p:sp>
        <p:nvSpPr>
          <p:cNvPr id="3" name="Marcador de contenido 2">
            <a:extLst>
              <a:ext uri="{FF2B5EF4-FFF2-40B4-BE49-F238E27FC236}">
                <a16:creationId xmlns:a16="http://schemas.microsoft.com/office/drawing/2014/main" id="{19A1F98C-BB32-4BCB-9BA8-53899F25803A}"/>
              </a:ext>
            </a:extLst>
          </p:cNvPr>
          <p:cNvSpPr>
            <a:spLocks noGrp="1"/>
          </p:cNvSpPr>
          <p:nvPr>
            <p:ph idx="1"/>
          </p:nvPr>
        </p:nvSpPr>
        <p:spPr>
          <a:xfrm>
            <a:off x="838200" y="2159875"/>
            <a:ext cx="10515600" cy="4017087"/>
          </a:xfrm>
        </p:spPr>
        <p:txBody>
          <a:bodyPr>
            <a:normAutofit fontScale="92500" lnSpcReduction="20000"/>
          </a:bodyPr>
          <a:lstStyle/>
          <a:p>
            <a:pPr marL="0" indent="0">
              <a:buNone/>
            </a:pPr>
            <a:r>
              <a:rPr lang="es-MX" b="1" dirty="0">
                <a:latin typeface="Imprint MT Shadow" panose="04020605060303030202" pitchFamily="82" charset="0"/>
              </a:rPr>
              <a:t>Es una pregunta muy importante, ya que un embarazo es la consecuencia de un acto entre hombre y mujer. </a:t>
            </a:r>
          </a:p>
          <a:p>
            <a:pPr marL="0" indent="0">
              <a:buNone/>
            </a:pPr>
            <a:r>
              <a:rPr lang="es-MX" b="1" dirty="0">
                <a:latin typeface="Imprint MT Shadow" panose="04020605060303030202" pitchFamily="82" charset="0"/>
              </a:rPr>
              <a:t>Socialmente es una acción señalada la cual es basada en una doble moralidad, en la que ellos se ven inmersos por su educación o entorno, donde en la época actual se les clasifica como productores de opresión, violencia y superioridad, denominado MACHISMO O PATRIARCADO.</a:t>
            </a:r>
          </a:p>
          <a:p>
            <a:pPr marL="0" indent="0">
              <a:buNone/>
            </a:pPr>
            <a:r>
              <a:rPr lang="es-MX" b="1" dirty="0">
                <a:latin typeface="Imprint MT Shadow" panose="04020605060303030202" pitchFamily="82" charset="0"/>
              </a:rPr>
              <a:t>Pero en verdad ¿lo son? </a:t>
            </a:r>
          </a:p>
          <a:p>
            <a:pPr marL="0" indent="0">
              <a:buNone/>
            </a:pPr>
            <a:r>
              <a:rPr lang="es-MX" b="1" dirty="0">
                <a:latin typeface="Imprint MT Shadow" panose="04020605060303030202" pitchFamily="82" charset="0"/>
              </a:rPr>
              <a:t>Para contestar esta pregunta realice una encuesta a 11 hombres con edad de 16 a 51 años, en la que fueron distintos los cuestionamientos, mismos que se irán viento en el trascurso del tema. </a:t>
            </a:r>
          </a:p>
          <a:p>
            <a:pPr marL="0" indent="0">
              <a:buNone/>
            </a:pPr>
            <a:r>
              <a:rPr lang="es-MX" b="1" dirty="0">
                <a:latin typeface="Imprint MT Shadow" panose="04020605060303030202" pitchFamily="82" charset="0"/>
              </a:rPr>
              <a:t>Y alguna de las preguntas respecto al aborto fueron las siguientes.</a:t>
            </a:r>
            <a:r>
              <a:rPr lang="es-MX" dirty="0"/>
              <a:t> </a:t>
            </a:r>
          </a:p>
        </p:txBody>
      </p:sp>
    </p:spTree>
    <p:extLst>
      <p:ext uri="{BB962C8B-B14F-4D97-AF65-F5344CB8AC3E}">
        <p14:creationId xmlns:p14="http://schemas.microsoft.com/office/powerpoint/2010/main" val="172336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7D8D11-5FBE-4120-B9F6-020423B9715F}"/>
              </a:ext>
            </a:extLst>
          </p:cNvPr>
          <p:cNvSpPr>
            <a:spLocks noGrp="1"/>
          </p:cNvSpPr>
          <p:nvPr>
            <p:ph type="title"/>
          </p:nvPr>
        </p:nvSpPr>
        <p:spPr/>
        <p:txBody>
          <a:bodyPr/>
          <a:lstStyle/>
          <a:p>
            <a:pPr algn="ctr"/>
            <a:r>
              <a:rPr lang="es-MX" b="1" dirty="0">
                <a:latin typeface="Algerian" panose="04020705040A02060702" pitchFamily="82" charset="0"/>
              </a:rPr>
              <a:t>¿QUE PIENSAS ACERCA DEL ABORTO?</a:t>
            </a:r>
          </a:p>
        </p:txBody>
      </p:sp>
      <p:sp>
        <p:nvSpPr>
          <p:cNvPr id="13" name="Marcador de texto 12">
            <a:extLst>
              <a:ext uri="{FF2B5EF4-FFF2-40B4-BE49-F238E27FC236}">
                <a16:creationId xmlns:a16="http://schemas.microsoft.com/office/drawing/2014/main" id="{E488607E-BBEB-4D31-B93B-DA52AB94D50A}"/>
              </a:ext>
            </a:extLst>
          </p:cNvPr>
          <p:cNvSpPr>
            <a:spLocks noGrp="1"/>
          </p:cNvSpPr>
          <p:nvPr>
            <p:ph type="body" sz="half" idx="2"/>
          </p:nvPr>
        </p:nvSpPr>
        <p:spPr>
          <a:xfrm>
            <a:off x="839788" y="2585544"/>
            <a:ext cx="3932237" cy="3283443"/>
          </a:xfrm>
        </p:spPr>
        <p:txBody>
          <a:bodyPr/>
          <a:lstStyle/>
          <a:p>
            <a:r>
              <a:rPr lang="es-MX" sz="2400" b="1" dirty="0">
                <a:latin typeface="Imprint MT Shadow" panose="04020605060303030202" pitchFamily="82" charset="0"/>
              </a:rPr>
              <a:t>Aquí podemos notar que existe un gran apoyo sobre el tema por parte de ellos, donde predomina el derecho de la mujer a poder decidir sobre su cuerpo.</a:t>
            </a:r>
          </a:p>
          <a:p>
            <a:r>
              <a:rPr lang="es-MX" sz="2400" b="1" dirty="0">
                <a:latin typeface="Imprint MT Shadow" panose="04020605060303030202" pitchFamily="82" charset="0"/>
              </a:rPr>
              <a:t>Y solo 2 casos son los que determinan estar en contra por diferentes razones.</a:t>
            </a:r>
          </a:p>
          <a:p>
            <a:endParaRPr lang="es-MX" dirty="0"/>
          </a:p>
        </p:txBody>
      </p:sp>
      <p:pic>
        <p:nvPicPr>
          <p:cNvPr id="19" name="Marcador de posición de imagen 18" descr="Gráfico&#10;&#10;Descripción generada automáticamente">
            <a:extLst>
              <a:ext uri="{FF2B5EF4-FFF2-40B4-BE49-F238E27FC236}">
                <a16:creationId xmlns:a16="http://schemas.microsoft.com/office/drawing/2014/main" id="{10054CA2-E3D3-4CDB-844A-B89B75DFF43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p:pic>
    </p:spTree>
    <p:extLst>
      <p:ext uri="{BB962C8B-B14F-4D97-AF65-F5344CB8AC3E}">
        <p14:creationId xmlns:p14="http://schemas.microsoft.com/office/powerpoint/2010/main" val="69107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E924B-DF4F-49F5-B030-25B10A9E068F}"/>
              </a:ext>
            </a:extLst>
          </p:cNvPr>
          <p:cNvSpPr>
            <a:spLocks noGrp="1"/>
          </p:cNvSpPr>
          <p:nvPr>
            <p:ph type="title"/>
          </p:nvPr>
        </p:nvSpPr>
        <p:spPr/>
        <p:txBody>
          <a:bodyPr/>
          <a:lstStyle/>
          <a:p>
            <a:pPr algn="ctr"/>
            <a:r>
              <a:rPr lang="es-MX" b="1" dirty="0">
                <a:latin typeface="Algerian" panose="04020705040A02060702" pitchFamily="82" charset="0"/>
              </a:rPr>
              <a:t>¿CREES QUE SE VIOLENTA ALGÚN DERECHO?</a:t>
            </a:r>
          </a:p>
        </p:txBody>
      </p:sp>
      <p:pic>
        <p:nvPicPr>
          <p:cNvPr id="6" name="Marcador de posición de imagen 5" descr="Gráfico&#10;&#10;Descripción generada automáticamente">
            <a:extLst>
              <a:ext uri="{FF2B5EF4-FFF2-40B4-BE49-F238E27FC236}">
                <a16:creationId xmlns:a16="http://schemas.microsoft.com/office/drawing/2014/main" id="{CF6283E1-907A-4AFC-BA25-BC62B02A374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a:xfrm>
            <a:off x="5183188" y="987425"/>
            <a:ext cx="6435998" cy="4881563"/>
          </a:xfrm>
        </p:spPr>
      </p:pic>
      <p:sp>
        <p:nvSpPr>
          <p:cNvPr id="4" name="Marcador de texto 3">
            <a:extLst>
              <a:ext uri="{FF2B5EF4-FFF2-40B4-BE49-F238E27FC236}">
                <a16:creationId xmlns:a16="http://schemas.microsoft.com/office/drawing/2014/main" id="{94DB22CD-F205-4140-8D51-AB51F28D0980}"/>
              </a:ext>
            </a:extLst>
          </p:cNvPr>
          <p:cNvSpPr>
            <a:spLocks noGrp="1"/>
          </p:cNvSpPr>
          <p:nvPr>
            <p:ph type="body" sz="half" idx="2"/>
          </p:nvPr>
        </p:nvSpPr>
        <p:spPr>
          <a:xfrm>
            <a:off x="839788" y="2680138"/>
            <a:ext cx="3932237" cy="3188850"/>
          </a:xfrm>
        </p:spPr>
        <p:txBody>
          <a:bodyPr>
            <a:normAutofit/>
          </a:bodyPr>
          <a:lstStyle/>
          <a:p>
            <a:r>
              <a:rPr lang="es-MX" sz="2400" b="1" dirty="0">
                <a:latin typeface="Imprint MT Shadow" panose="04020605060303030202" pitchFamily="82" charset="0"/>
              </a:rPr>
              <a:t>En esta grafica podemos notar que existe un equilibrio entre considerar si se violenta o no el derecho del feto no nacido.</a:t>
            </a:r>
          </a:p>
        </p:txBody>
      </p:sp>
    </p:spTree>
    <p:extLst>
      <p:ext uri="{BB962C8B-B14F-4D97-AF65-F5344CB8AC3E}">
        <p14:creationId xmlns:p14="http://schemas.microsoft.com/office/powerpoint/2010/main" val="408937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D023D-C6DE-4421-A323-793B0587BE46}"/>
              </a:ext>
            </a:extLst>
          </p:cNvPr>
          <p:cNvSpPr>
            <a:spLocks noGrp="1"/>
          </p:cNvSpPr>
          <p:nvPr>
            <p:ph type="title"/>
          </p:nvPr>
        </p:nvSpPr>
        <p:spPr/>
        <p:txBody>
          <a:bodyPr>
            <a:normAutofit/>
          </a:bodyPr>
          <a:lstStyle/>
          <a:p>
            <a:pPr algn="ctr"/>
            <a:r>
              <a:rPr lang="es-MX" sz="2400" b="1" dirty="0">
                <a:latin typeface="Algerian" panose="04020705040A02060702" pitchFamily="82" charset="0"/>
              </a:rPr>
              <a:t>¿Cuanta participación consideras que tiene el hombre en dicho tema?</a:t>
            </a:r>
          </a:p>
        </p:txBody>
      </p:sp>
      <p:pic>
        <p:nvPicPr>
          <p:cNvPr id="6" name="Marcador de posición de imagen 5" descr="Gráfico&#10;&#10;Descripción generada automáticamente">
            <a:extLst>
              <a:ext uri="{FF2B5EF4-FFF2-40B4-BE49-F238E27FC236}">
                <a16:creationId xmlns:a16="http://schemas.microsoft.com/office/drawing/2014/main" id="{9C2144C1-A6B6-4B67-BF81-F336B3B8176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26" r="7826"/>
          <a:stretch>
            <a:fillRect/>
          </a:stretch>
        </p:blipFill>
        <p:spPr>
          <a:xfrm>
            <a:off x="5183188" y="987425"/>
            <a:ext cx="6169024" cy="4873625"/>
          </a:xfrm>
        </p:spPr>
      </p:pic>
      <p:sp>
        <p:nvSpPr>
          <p:cNvPr id="4" name="Marcador de texto 3">
            <a:extLst>
              <a:ext uri="{FF2B5EF4-FFF2-40B4-BE49-F238E27FC236}">
                <a16:creationId xmlns:a16="http://schemas.microsoft.com/office/drawing/2014/main" id="{64B81EC7-B3C1-4C08-9C0E-6D97551497F0}"/>
              </a:ext>
            </a:extLst>
          </p:cNvPr>
          <p:cNvSpPr>
            <a:spLocks noGrp="1"/>
          </p:cNvSpPr>
          <p:nvPr>
            <p:ph type="body" sz="half" idx="2"/>
          </p:nvPr>
        </p:nvSpPr>
        <p:spPr>
          <a:xfrm>
            <a:off x="839788" y="2680138"/>
            <a:ext cx="3932237" cy="3188850"/>
          </a:xfrm>
        </p:spPr>
        <p:txBody>
          <a:bodyPr>
            <a:normAutofit/>
          </a:bodyPr>
          <a:lstStyle/>
          <a:p>
            <a:r>
              <a:rPr lang="es-MX" sz="2400" b="1" dirty="0">
                <a:latin typeface="Imprint MT Shadow" panose="04020605060303030202" pitchFamily="82" charset="0"/>
              </a:rPr>
              <a:t>Aquí podemos notar la diferencia de opinión respecto a la participación de ellos como parejas. </a:t>
            </a:r>
          </a:p>
          <a:p>
            <a:r>
              <a:rPr lang="es-MX" sz="2400" b="1" dirty="0">
                <a:latin typeface="Imprint MT Shadow" panose="04020605060303030202" pitchFamily="82" charset="0"/>
              </a:rPr>
              <a:t>Sobre su nula participación respecto a la decisión de un producto de ambos.</a:t>
            </a:r>
          </a:p>
        </p:txBody>
      </p:sp>
    </p:spTree>
    <p:extLst>
      <p:ext uri="{BB962C8B-B14F-4D97-AF65-F5344CB8AC3E}">
        <p14:creationId xmlns:p14="http://schemas.microsoft.com/office/powerpoint/2010/main" val="3564989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54E2A7D-6673-4E55-9E6A-FA39E33D7022}"/>
              </a:ext>
            </a:extLst>
          </p:cNvPr>
          <p:cNvSpPr>
            <a:spLocks noGrp="1"/>
          </p:cNvSpPr>
          <p:nvPr>
            <p:ph type="ctrTitle"/>
          </p:nvPr>
        </p:nvSpPr>
        <p:spPr>
          <a:xfrm>
            <a:off x="1524000" y="614857"/>
            <a:ext cx="9144000" cy="1292772"/>
          </a:xfrm>
        </p:spPr>
        <p:txBody>
          <a:bodyPr>
            <a:noAutofit/>
          </a:bodyPr>
          <a:lstStyle/>
          <a:p>
            <a:r>
              <a:rPr lang="es-MX" sz="4400" b="1" dirty="0">
                <a:latin typeface="Algerian" panose="04020705040A02060702" pitchFamily="82" charset="0"/>
              </a:rPr>
              <a:t>EMOCIONES QUE PRESENTAN ELLOS FRENTE A UN ABORTO</a:t>
            </a:r>
          </a:p>
        </p:txBody>
      </p:sp>
      <p:sp>
        <p:nvSpPr>
          <p:cNvPr id="6" name="Subtítulo 5">
            <a:extLst>
              <a:ext uri="{FF2B5EF4-FFF2-40B4-BE49-F238E27FC236}">
                <a16:creationId xmlns:a16="http://schemas.microsoft.com/office/drawing/2014/main" id="{77B08A8D-416B-41AB-B6F2-4FDB8D0BB9E9}"/>
              </a:ext>
            </a:extLst>
          </p:cNvPr>
          <p:cNvSpPr>
            <a:spLocks noGrp="1"/>
          </p:cNvSpPr>
          <p:nvPr>
            <p:ph type="subTitle" idx="1"/>
          </p:nvPr>
        </p:nvSpPr>
        <p:spPr>
          <a:xfrm>
            <a:off x="1524000" y="2758967"/>
            <a:ext cx="9144000" cy="2900854"/>
          </a:xfrm>
        </p:spPr>
        <p:txBody>
          <a:bodyPr>
            <a:normAutofit/>
          </a:bodyPr>
          <a:lstStyle/>
          <a:p>
            <a:pPr algn="l"/>
            <a:r>
              <a:rPr lang="es-MX" b="1" dirty="0">
                <a:latin typeface="Imprint MT Shadow" panose="04020605060303030202" pitchFamily="82" charset="0"/>
              </a:rPr>
              <a:t>Como podrás notar en las graficas anteriores existe una mayoría de aprobación respecto al aborto, pero también en ellos entra la cuestión del feto, el que a palabra de ellos ya es un bebe con vida y derechos, sin embargo, aun así, debido a la casi inexistente participación que pueden tener ellos respecto al tema optan por no desaprobar la acción.</a:t>
            </a:r>
          </a:p>
          <a:p>
            <a:pPr algn="l"/>
            <a:r>
              <a:rPr lang="es-MX" b="1" dirty="0">
                <a:latin typeface="Imprint MT Shadow" panose="04020605060303030202" pitchFamily="82" charset="0"/>
              </a:rPr>
              <a:t>Así podemos abordar la siguiente pregunta, su estado psico-emocional frente a un aborto</a:t>
            </a:r>
          </a:p>
        </p:txBody>
      </p:sp>
    </p:spTree>
    <p:extLst>
      <p:ext uri="{BB962C8B-B14F-4D97-AF65-F5344CB8AC3E}">
        <p14:creationId xmlns:p14="http://schemas.microsoft.com/office/powerpoint/2010/main" val="34756000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2257</Words>
  <Application>Microsoft Office PowerPoint</Application>
  <PresentationFormat>Panorámica</PresentationFormat>
  <Paragraphs>91</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Algerian</vt:lpstr>
      <vt:lpstr>arial</vt:lpstr>
      <vt:lpstr>arial</vt:lpstr>
      <vt:lpstr>Calibri</vt:lpstr>
      <vt:lpstr>Calibri Light</vt:lpstr>
      <vt:lpstr>Imprint MT Shadow</vt:lpstr>
      <vt:lpstr>Tema de Office</vt:lpstr>
      <vt:lpstr>ROMPIENDO ESTEREOTIPOS </vt:lpstr>
      <vt:lpstr>CONCEPTOS</vt:lpstr>
      <vt:lpstr>EL HOMBRE, EL ABORTO Y LA RENUNCIA LEGAL A LA PATERNIDAD</vt:lpstr>
      <vt:lpstr>ANTECEDENTES</vt:lpstr>
      <vt:lpstr>ELLOS ¿QUÉ PIENSAN SOBRE EL ABORTO?</vt:lpstr>
      <vt:lpstr>¿QUE PIENSAS ACERCA DEL ABORTO?</vt:lpstr>
      <vt:lpstr>¿CREES QUE SE VIOLENTA ALGÚN DERECHO?</vt:lpstr>
      <vt:lpstr>¿Cuanta participación consideras que tiene el hombre en dicho tema?</vt:lpstr>
      <vt:lpstr>EMOCIONES QUE PRESENTAN ELLOS FRENTE A UN ABORTO</vt:lpstr>
      <vt:lpstr>¿EL DAÑO PSICO-EMOCIONAL DE LOS HOMBRES DESPÚES DE UN ABORTO?</vt:lpstr>
      <vt:lpstr>¿CONSIDERAS QUE EN CASO DE DESEARLO Y LA MUJER ABORTARLO LES PUEDE CAUSAR UN DAÑO PSICOLÓGICO O EMOCIONAL?</vt:lpstr>
      <vt:lpstr>CASOS ESPECIFICOS EN LOS QUE ELLOS LOGRARON INTERRUMPIR UN ABORTO</vt:lpstr>
      <vt:lpstr>EL OTRO LADO DE LA MONEDA</vt:lpstr>
      <vt:lpstr>EL PENSAMIENTO SOCIAL UN ENEMIGO LATENTE</vt:lpstr>
      <vt:lpstr>¿SOCIALMENTE QUÉ CONSIDERAS QUE SEA MÁS ACEPTABLE EL ABORTO O QUE LOS HOMBRES NO DESEAN LA RESPONSABILIDAD DE UN MENOR?</vt:lpstr>
      <vt:lpstr>LA RESPONSABILIDAD PADRE- MADRE- MENOR</vt:lpstr>
      <vt:lpstr>¿CREES QUÉ SE VIOLENTA LA EQUIDAD DE GÉNERO AL OBLIGARLOS POR LEY A RESPONSABILIZARSE DE UN MENOR NO DESEADO?</vt:lpstr>
      <vt:lpstr>¿CONSIDERAS QUE USTEDES COMO HOMBRES DEBERÍAN TENER EL MISMO DERECHO A ELEGIR SER O NO PADRES?</vt:lpstr>
      <vt:lpstr>¿CONSIDERAS EQUITATIVO QUE USTEDES COMO HOMBRES TAMBIÉN TUVIERAN UN DETERMINADO TIEMPO PARA RECHAZAR UNA PATERNIDAD NO DESEADA?</vt:lpstr>
      <vt:lpstr>¿CONOCEN ALGÚN CASO DONDE SE OBLIGARÁ A RESPONSABILIZARSE A UN HOMBRE A UNA PATERNIDAD NO DESEADA?</vt:lpstr>
      <vt:lpstr>¿Y ELLAS QUE PIENSAN DE ESTO?</vt:lpstr>
      <vt:lpstr>En estas graficas podemos ver como las mujeres entrevistadas en su mayoría considerarían equitativo que ellos tengan este mismo derecho a elegir</vt:lpstr>
      <vt:lpstr>CONCLUSION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ROMPIENDO ESTEREOTIPOS </dc:title>
  <dc:creator>paola vega</dc:creator>
  <cp:lastModifiedBy>paola vega</cp:lastModifiedBy>
  <cp:revision>58</cp:revision>
  <dcterms:created xsi:type="dcterms:W3CDTF">2021-03-01T00:15:52Z</dcterms:created>
  <dcterms:modified xsi:type="dcterms:W3CDTF">2021-03-01T19:43:06Z</dcterms:modified>
</cp:coreProperties>
</file>