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5" r:id="rId4"/>
    <p:sldId id="266" r:id="rId5"/>
    <p:sldId id="268" r:id="rId6"/>
    <p:sldId id="258" r:id="rId7"/>
    <p:sldId id="259" r:id="rId8"/>
    <p:sldId id="262" r:id="rId9"/>
    <p:sldId id="261" r:id="rId10"/>
    <p:sldId id="263" r:id="rId11"/>
    <p:sldId id="272" r:id="rId12"/>
    <p:sldId id="273" r:id="rId13"/>
    <p:sldId id="274" r:id="rId14"/>
    <p:sldId id="271" r:id="rId15"/>
    <p:sldId id="26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72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82800" y="1380068"/>
            <a:ext cx="9420223" cy="2616199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¿Qué resulta cuando se mezcla </a:t>
            </a:r>
            <a:br>
              <a:rPr lang="es-MX" dirty="0" smtClean="0"/>
            </a:br>
            <a:r>
              <a:rPr lang="es-MX" dirty="0" smtClean="0"/>
              <a:t>lo científico y </a:t>
            </a:r>
            <a:br>
              <a:rPr lang="es-MX" dirty="0" smtClean="0"/>
            </a:br>
            <a:r>
              <a:rPr lang="es-MX" dirty="0" smtClean="0"/>
              <a:t>lo cultural?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>
                <a:latin typeface="+mj-lt"/>
              </a:rPr>
              <a:t>Las matemáticas y la cultura</a:t>
            </a:r>
            <a:endParaRPr lang="es-MX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813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69780"/>
            <a:ext cx="10018713" cy="1752599"/>
          </a:xfrm>
        </p:spPr>
        <p:txBody>
          <a:bodyPr>
            <a:normAutofit/>
          </a:bodyPr>
          <a:lstStyle/>
          <a:p>
            <a:r>
              <a:rPr lang="es-MX" dirty="0"/>
              <a:t>Qué resulta cuando se mezcla </a:t>
            </a:r>
            <a:br>
              <a:rPr lang="es-MX" dirty="0"/>
            </a:br>
            <a:r>
              <a:rPr lang="es-MX" dirty="0"/>
              <a:t>lo científico y </a:t>
            </a:r>
            <a:r>
              <a:rPr lang="es-MX" dirty="0" smtClean="0"/>
              <a:t>lo </a:t>
            </a:r>
            <a:r>
              <a:rPr lang="es-MX" dirty="0"/>
              <a:t>cultural?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061828" y="1684423"/>
            <a:ext cx="10018713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 smtClean="0"/>
              <a:t>Se recrean </a:t>
            </a:r>
            <a:r>
              <a:rPr lang="es-MX" sz="2000" b="1" i="1" dirty="0" smtClean="0"/>
              <a:t>Juicios </a:t>
            </a:r>
            <a:r>
              <a:rPr lang="es-MX" sz="2000" b="1" i="1" dirty="0"/>
              <a:t>famosos sobre los derechos de los </a:t>
            </a:r>
            <a:r>
              <a:rPr lang="es-MX" sz="2000" b="1" i="1" dirty="0" smtClean="0"/>
              <a:t>niños </a:t>
            </a:r>
            <a:r>
              <a:rPr lang="es-MX" sz="2000" dirty="0" smtClean="0"/>
              <a:t>y sabemos </a:t>
            </a:r>
          </a:p>
          <a:p>
            <a:r>
              <a:rPr lang="es-MX" sz="2000" b="1" i="1" dirty="0" err="1" smtClean="0"/>
              <a:t>Quihúbo</a:t>
            </a:r>
            <a:r>
              <a:rPr lang="es-MX" sz="2000" b="1" i="1" dirty="0" smtClean="0"/>
              <a:t> </a:t>
            </a:r>
            <a:r>
              <a:rPr lang="es-MX" sz="2000" b="1" i="1" dirty="0"/>
              <a:t>con tus derechos </a:t>
            </a:r>
            <a:r>
              <a:rPr lang="es-MX" sz="2000" b="1" i="1" dirty="0" smtClean="0"/>
              <a:t>sexuales</a:t>
            </a:r>
            <a:r>
              <a:rPr lang="es-MX" sz="2000" b="1" dirty="0" smtClean="0"/>
              <a:t>, </a:t>
            </a:r>
            <a:r>
              <a:rPr lang="es-MX" sz="2000" dirty="0" smtClean="0"/>
              <a:t>la </a:t>
            </a:r>
            <a:r>
              <a:rPr lang="es-MX" sz="2000" b="1" i="1" dirty="0" smtClean="0"/>
              <a:t>Diversidad </a:t>
            </a:r>
            <a:r>
              <a:rPr lang="es-MX" sz="2000" b="1" i="1" dirty="0"/>
              <a:t>y libertad </a:t>
            </a:r>
            <a:r>
              <a:rPr lang="es-MX" sz="2000" b="1" i="1" dirty="0" smtClean="0"/>
              <a:t>sexual</a:t>
            </a:r>
          </a:p>
          <a:p>
            <a:endParaRPr lang="es-MX" sz="2000" b="1" i="1" dirty="0" smtClean="0"/>
          </a:p>
          <a:p>
            <a:r>
              <a:rPr lang="es-MX" sz="2000" dirty="0"/>
              <a:t>Realizamos un </a:t>
            </a:r>
            <a:r>
              <a:rPr lang="es-MX" sz="2000" b="1" i="1" dirty="0"/>
              <a:t>Parloteo sobre la comparación cultural</a:t>
            </a:r>
          </a:p>
          <a:p>
            <a:r>
              <a:rPr lang="es-MX" sz="2000" dirty="0"/>
              <a:t> y llegamos a ciertas </a:t>
            </a:r>
            <a:r>
              <a:rPr lang="es-MX" sz="2000" b="1" i="1" dirty="0"/>
              <a:t>Conclusiones en grupo sobre la cultura, actividades artísticas y expresiones culturales </a:t>
            </a:r>
            <a:r>
              <a:rPr lang="es-MX" sz="2000" dirty="0"/>
              <a:t> que incluyeron a </a:t>
            </a:r>
            <a:r>
              <a:rPr lang="es-MX" sz="2000" b="1" i="1" dirty="0"/>
              <a:t>La importancia de la cultura desde el trabajo social </a:t>
            </a:r>
            <a:r>
              <a:rPr lang="es-MX" sz="2000" dirty="0"/>
              <a:t>y</a:t>
            </a:r>
            <a:r>
              <a:rPr lang="es-MX" sz="2000" b="1" i="1" dirty="0"/>
              <a:t> </a:t>
            </a:r>
          </a:p>
          <a:p>
            <a:r>
              <a:rPr lang="es-MX" sz="2000" b="1" i="1" dirty="0"/>
              <a:t>Relaciones </a:t>
            </a:r>
            <a:r>
              <a:rPr lang="es-MX" sz="2000" b="1" i="1" dirty="0" smtClean="0"/>
              <a:t>internacionales.</a:t>
            </a:r>
            <a:endParaRPr lang="es-MX" sz="2000" b="1" i="1" dirty="0"/>
          </a:p>
          <a:p>
            <a:endParaRPr lang="es-MX" sz="2000" b="1" i="1" dirty="0"/>
          </a:p>
          <a:p>
            <a:r>
              <a:rPr lang="es-MX" sz="2000" dirty="0" smtClean="0"/>
              <a:t>Conocimos la relación entre:</a:t>
            </a:r>
          </a:p>
          <a:p>
            <a:r>
              <a:rPr lang="es-MX" sz="2000" b="1" i="1" dirty="0" smtClean="0"/>
              <a:t>Percepción y </a:t>
            </a:r>
            <a:r>
              <a:rPr lang="es-MX" sz="2000" b="1" i="1" dirty="0" smtClean="0"/>
              <a:t>dibujo,</a:t>
            </a:r>
            <a:endParaRPr lang="es-MX" sz="2000" b="1" i="1" dirty="0" smtClean="0"/>
          </a:p>
          <a:p>
            <a:r>
              <a:rPr lang="es-MX" sz="2000" dirty="0" smtClean="0"/>
              <a:t>Y del </a:t>
            </a:r>
            <a:r>
              <a:rPr lang="es-MX" sz="2000" b="1" i="1" dirty="0" smtClean="0"/>
              <a:t>Alto </a:t>
            </a:r>
            <a:r>
              <a:rPr lang="es-MX" sz="2000" b="1" i="1" dirty="0"/>
              <a:t>contraste </a:t>
            </a:r>
            <a:r>
              <a:rPr lang="es-MX" sz="2000" dirty="0" smtClean="0"/>
              <a:t>lo</a:t>
            </a:r>
            <a:r>
              <a:rPr lang="es-MX" sz="2000" b="1" i="1" dirty="0" smtClean="0"/>
              <a:t> positivo-negativo</a:t>
            </a:r>
          </a:p>
          <a:p>
            <a:r>
              <a:rPr lang="es-MX" sz="2000" dirty="0" smtClean="0"/>
              <a:t>Además de lo </a:t>
            </a:r>
            <a:r>
              <a:rPr lang="es-MX" sz="2000" b="1" dirty="0" smtClean="0"/>
              <a:t>Humano- planta.</a:t>
            </a:r>
          </a:p>
          <a:p>
            <a:endParaRPr lang="es-MX" sz="2000" b="1" dirty="0" smtClean="0"/>
          </a:p>
          <a:p>
            <a:r>
              <a:rPr lang="es-MX" sz="2000" dirty="0" smtClean="0"/>
              <a:t>Contemplamos  las </a:t>
            </a:r>
            <a:r>
              <a:rPr lang="es-MX" sz="2000" b="1" i="1" dirty="0" smtClean="0"/>
              <a:t>Artes </a:t>
            </a:r>
            <a:r>
              <a:rPr lang="es-MX" sz="2000" b="1" i="1" dirty="0"/>
              <a:t>visuales en el mundo laboral</a:t>
            </a:r>
          </a:p>
          <a:p>
            <a:r>
              <a:rPr lang="es-MX" sz="2000" dirty="0" smtClean="0"/>
              <a:t>Y encausamos los</a:t>
            </a:r>
            <a:r>
              <a:rPr lang="es-MX" sz="2000" b="1" i="1" dirty="0" smtClean="0"/>
              <a:t> Fluidos </a:t>
            </a:r>
            <a:r>
              <a:rPr lang="es-MX" sz="2000" b="1" i="1" dirty="0"/>
              <a:t>de perforación en la ingeniería </a:t>
            </a:r>
            <a:r>
              <a:rPr lang="es-MX" sz="2000" b="1" i="1" dirty="0" smtClean="0"/>
              <a:t>petrolera.</a:t>
            </a:r>
          </a:p>
          <a:p>
            <a:endParaRPr lang="es-MX" b="1" i="1" dirty="0"/>
          </a:p>
          <a:p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106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57566" y="269508"/>
            <a:ext cx="1001871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 smtClean="0"/>
              <a:t>Ahora </a:t>
            </a:r>
            <a:r>
              <a:rPr lang="es-MX" sz="2000" dirty="0"/>
              <a:t>sabemos que hacer en caso de necesitar </a:t>
            </a:r>
            <a:r>
              <a:rPr lang="es-MX" sz="2000" b="1" i="1" dirty="0"/>
              <a:t>Primeros </a:t>
            </a:r>
            <a:r>
              <a:rPr lang="es-MX" sz="2000" b="1" i="1" dirty="0" smtClean="0"/>
              <a:t>auxilios.</a:t>
            </a:r>
            <a:endParaRPr lang="es-MX" sz="2000" b="1" i="1" dirty="0"/>
          </a:p>
          <a:p>
            <a:r>
              <a:rPr lang="es-MX" sz="2000" dirty="0"/>
              <a:t>Y conocemos la </a:t>
            </a:r>
            <a:r>
              <a:rPr lang="es-MX" sz="2000" b="1" i="1" dirty="0"/>
              <a:t>Fisioterapia en las artes y </a:t>
            </a:r>
            <a:r>
              <a:rPr lang="es-MX" sz="2000" dirty="0"/>
              <a:t>podemos explicar</a:t>
            </a:r>
            <a:r>
              <a:rPr lang="es-MX" sz="2000" b="1" dirty="0"/>
              <a:t> </a:t>
            </a:r>
            <a:r>
              <a:rPr lang="es-MX" sz="2000" b="1" i="1" dirty="0"/>
              <a:t>la ciencia del movimiento </a:t>
            </a:r>
            <a:r>
              <a:rPr lang="es-MX" sz="2000" b="1" i="1" dirty="0" smtClean="0"/>
              <a:t>humano. </a:t>
            </a:r>
            <a:endParaRPr lang="es-MX" sz="2000" b="1" i="1" dirty="0"/>
          </a:p>
          <a:p>
            <a:endParaRPr lang="es-MX" sz="2000" b="1" i="1" dirty="0" smtClean="0"/>
          </a:p>
          <a:p>
            <a:r>
              <a:rPr lang="es-MX" sz="2000" dirty="0" smtClean="0"/>
              <a:t>Y, </a:t>
            </a:r>
            <a:r>
              <a:rPr lang="es-MX" sz="2000" dirty="0"/>
              <a:t>a</a:t>
            </a:r>
            <a:r>
              <a:rPr lang="es-MX" sz="2000" dirty="0" smtClean="0"/>
              <a:t>unque nos </a:t>
            </a:r>
            <a:r>
              <a:rPr lang="es-MX" sz="2000" dirty="0"/>
              <a:t>afligimos de la </a:t>
            </a:r>
            <a:r>
              <a:rPr lang="es-MX" sz="2000" b="1" i="1" dirty="0" err="1"/>
              <a:t>La</a:t>
            </a:r>
            <a:r>
              <a:rPr lang="es-MX" sz="2000" b="1" i="1" dirty="0"/>
              <a:t> vida tormentosa de Friedrich </a:t>
            </a:r>
            <a:r>
              <a:rPr lang="es-MX" sz="2000" b="1" i="1" dirty="0" err="1"/>
              <a:t>Nietzche</a:t>
            </a:r>
            <a:r>
              <a:rPr lang="es-MX" sz="2000" b="1" i="1" dirty="0"/>
              <a:t> </a:t>
            </a:r>
            <a:r>
              <a:rPr lang="es-MX" sz="2000" dirty="0"/>
              <a:t>y de Edgar Allan Poe</a:t>
            </a:r>
          </a:p>
          <a:p>
            <a:r>
              <a:rPr lang="es-MX" sz="2000" dirty="0" smtClean="0"/>
              <a:t>Se nos presentó la </a:t>
            </a:r>
            <a:r>
              <a:rPr lang="es-MX" sz="2000" b="1" dirty="0" smtClean="0"/>
              <a:t>Literatura fantástica para soñar </a:t>
            </a:r>
            <a:r>
              <a:rPr lang="es-MX" sz="2000" b="1" dirty="0" smtClean="0"/>
              <a:t>despierto,</a:t>
            </a:r>
            <a:endParaRPr lang="es-MX" sz="2000" b="1" dirty="0" smtClean="0"/>
          </a:p>
          <a:p>
            <a:r>
              <a:rPr lang="es-MX" sz="2000" i="1" dirty="0" smtClean="0"/>
              <a:t>Junto a los </a:t>
            </a:r>
            <a:r>
              <a:rPr lang="es-MX" sz="2000" b="1" dirty="0" smtClean="0"/>
              <a:t>Ángeles nocturnos,</a:t>
            </a:r>
          </a:p>
          <a:p>
            <a:r>
              <a:rPr lang="es-MX" sz="2000" dirty="0" smtClean="0"/>
              <a:t>Los</a:t>
            </a:r>
            <a:r>
              <a:rPr lang="es-MX" sz="2000" b="1" i="1" dirty="0" smtClean="0"/>
              <a:t> Animales </a:t>
            </a:r>
            <a:r>
              <a:rPr lang="es-MX" sz="2000" b="1" i="1" dirty="0"/>
              <a:t>sagrados del México </a:t>
            </a:r>
            <a:r>
              <a:rPr lang="es-MX" sz="2000" b="1" i="1" dirty="0" smtClean="0"/>
              <a:t>antiguo</a:t>
            </a:r>
            <a:endParaRPr lang="es-MX" sz="2000" b="1" dirty="0"/>
          </a:p>
          <a:p>
            <a:r>
              <a:rPr lang="es-MX" sz="2000" dirty="0" smtClean="0"/>
              <a:t> y la </a:t>
            </a:r>
            <a:r>
              <a:rPr lang="es-MX" sz="2000" b="1" i="1" dirty="0" smtClean="0"/>
              <a:t>Cosmovisión </a:t>
            </a:r>
            <a:r>
              <a:rPr lang="es-MX" sz="2000" b="1" i="1" dirty="0"/>
              <a:t>de la fauna silvestre en contextos </a:t>
            </a:r>
            <a:r>
              <a:rPr lang="es-MX" sz="2000" b="1" i="1" dirty="0" smtClean="0"/>
              <a:t>arqueológicos.</a:t>
            </a:r>
            <a:endParaRPr lang="es-MX" sz="2000" b="1" i="1" dirty="0"/>
          </a:p>
          <a:p>
            <a:endParaRPr lang="es-MX" sz="2000" i="1" dirty="0" smtClean="0"/>
          </a:p>
          <a:p>
            <a:r>
              <a:rPr lang="es-MX" sz="2000" b="1" i="1" dirty="0"/>
              <a:t>El camino del </a:t>
            </a:r>
            <a:r>
              <a:rPr lang="es-MX" sz="2000" b="1" i="1" dirty="0" smtClean="0"/>
              <a:t>biólogo.</a:t>
            </a:r>
            <a:endParaRPr lang="es-MX" sz="2000" b="1" i="1" dirty="0"/>
          </a:p>
          <a:p>
            <a:r>
              <a:rPr lang="es-MX" sz="2000" dirty="0"/>
              <a:t>Nos llevo a estudiar </a:t>
            </a:r>
            <a:r>
              <a:rPr lang="es-MX" sz="2000" b="1" i="1" dirty="0"/>
              <a:t>Enfermedades transfronterizas. </a:t>
            </a:r>
          </a:p>
          <a:p>
            <a:endParaRPr lang="es-MX" sz="2000" dirty="0" smtClean="0"/>
          </a:p>
          <a:p>
            <a:r>
              <a:rPr lang="es-MX" sz="2000" dirty="0" smtClean="0"/>
              <a:t>Ahora comprendemos </a:t>
            </a:r>
            <a:r>
              <a:rPr lang="es-MX" sz="2000" b="1" i="1" dirty="0" smtClean="0"/>
              <a:t>¿De qué hablamos cuando pensamos en la física?</a:t>
            </a:r>
          </a:p>
          <a:p>
            <a:r>
              <a:rPr lang="es-MX" sz="2000" dirty="0" smtClean="0"/>
              <a:t>Y con la </a:t>
            </a:r>
            <a:r>
              <a:rPr lang="es-MX" sz="2000" b="1" i="1" dirty="0" smtClean="0"/>
              <a:t>Física estadística </a:t>
            </a:r>
            <a:r>
              <a:rPr lang="es-MX" sz="2000" dirty="0" smtClean="0"/>
              <a:t>fuimos </a:t>
            </a:r>
            <a:r>
              <a:rPr lang="es-MX" sz="2000" b="1" i="1" dirty="0" smtClean="0"/>
              <a:t>de lo micro a lo macro, </a:t>
            </a:r>
          </a:p>
          <a:p>
            <a:r>
              <a:rPr lang="es-MX" sz="2000" b="1" i="1" dirty="0" smtClean="0"/>
              <a:t>Además, </a:t>
            </a:r>
            <a:r>
              <a:rPr lang="es-MX" sz="2000" dirty="0" smtClean="0"/>
              <a:t>con las </a:t>
            </a:r>
            <a:r>
              <a:rPr lang="es-MX" sz="2000" b="1" i="1" dirty="0" err="1" smtClean="0"/>
              <a:t>Mandalas</a:t>
            </a:r>
            <a:r>
              <a:rPr lang="es-MX" sz="2000" b="1" i="1" dirty="0" smtClean="0"/>
              <a:t> </a:t>
            </a:r>
            <a:r>
              <a:rPr lang="es-MX" sz="2000" b="1" i="1" dirty="0"/>
              <a:t>espaciales </a:t>
            </a:r>
            <a:r>
              <a:rPr lang="es-MX" sz="2000" dirty="0" smtClean="0"/>
              <a:t>descubrimos</a:t>
            </a:r>
            <a:r>
              <a:rPr lang="es-MX" sz="2000" b="1" i="1" dirty="0" smtClean="0"/>
              <a:t> nuestro </a:t>
            </a:r>
            <a:r>
              <a:rPr lang="es-MX" sz="2000" b="1" i="1" dirty="0"/>
              <a:t>sistema </a:t>
            </a:r>
            <a:r>
              <a:rPr lang="es-MX" sz="2000" b="1" i="1" dirty="0" smtClean="0"/>
              <a:t>solar, </a:t>
            </a:r>
          </a:p>
          <a:p>
            <a:r>
              <a:rPr lang="es-MX" sz="2000" dirty="0" smtClean="0"/>
              <a:t>Sin embargo, seguimos  </a:t>
            </a:r>
            <a:r>
              <a:rPr lang="es-MX" sz="2000" b="1" i="1" dirty="0" smtClean="0"/>
              <a:t>Entendiendo </a:t>
            </a:r>
            <a:r>
              <a:rPr lang="es-MX" sz="2000" b="1" i="1" dirty="0"/>
              <a:t>el universo, la vida y todo lo </a:t>
            </a:r>
            <a:r>
              <a:rPr lang="es-MX" sz="2000" b="1" i="1" dirty="0" smtClean="0"/>
              <a:t>demás.</a:t>
            </a:r>
          </a:p>
          <a:p>
            <a:endParaRPr lang="es-MX" sz="2000" b="1" i="1" dirty="0"/>
          </a:p>
          <a:p>
            <a:endParaRPr lang="es-MX" sz="2000" dirty="0" smtClean="0"/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4128463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57566" y="269508"/>
            <a:ext cx="1001871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dirty="0" smtClean="0"/>
              <a:t>Ahora </a:t>
            </a:r>
            <a:r>
              <a:rPr lang="es-MX" sz="2000" dirty="0"/>
              <a:t>ya sabemos </a:t>
            </a:r>
          </a:p>
          <a:p>
            <a:r>
              <a:rPr lang="es-MX" sz="2000" b="1" i="1" dirty="0" smtClean="0"/>
              <a:t>Qué </a:t>
            </a:r>
            <a:r>
              <a:rPr lang="es-MX" sz="2000" b="1" i="1" dirty="0"/>
              <a:t>hace un matemático además de dar </a:t>
            </a:r>
            <a:r>
              <a:rPr lang="es-MX" sz="2000" b="1" i="1" dirty="0" smtClean="0"/>
              <a:t>clases</a:t>
            </a:r>
            <a:endParaRPr lang="es-MX" sz="2000" b="1" i="1" dirty="0"/>
          </a:p>
          <a:p>
            <a:r>
              <a:rPr lang="es-MX" sz="2000" dirty="0" smtClean="0"/>
              <a:t>Qué </a:t>
            </a:r>
            <a:r>
              <a:rPr lang="es-MX" sz="2000" dirty="0"/>
              <a:t>hay entre las </a:t>
            </a:r>
            <a:r>
              <a:rPr lang="es-MX" sz="2000" b="1" i="1" dirty="0"/>
              <a:t>Matemáticas y elecciones </a:t>
            </a:r>
            <a:r>
              <a:rPr lang="es-MX" sz="2000" b="1" i="1" dirty="0" smtClean="0"/>
              <a:t>presidenciales </a:t>
            </a:r>
            <a:endParaRPr lang="es-MX" sz="2000" b="1" i="1" dirty="0"/>
          </a:p>
          <a:p>
            <a:r>
              <a:rPr lang="es-MX" sz="2000" dirty="0"/>
              <a:t>Sabemos</a:t>
            </a:r>
            <a:r>
              <a:rPr lang="es-MX" sz="2000" b="1" i="1" dirty="0"/>
              <a:t> </a:t>
            </a:r>
            <a:r>
              <a:rPr lang="es-MX" sz="2000" b="1" i="1" dirty="0" smtClean="0"/>
              <a:t>Cómo </a:t>
            </a:r>
            <a:r>
              <a:rPr lang="es-MX" sz="2000" b="1" i="1" dirty="0"/>
              <a:t>contar un problema con cien </a:t>
            </a:r>
            <a:r>
              <a:rPr lang="es-MX" sz="2000" b="1" i="1" dirty="0" smtClean="0"/>
              <a:t>números.</a:t>
            </a:r>
            <a:endParaRPr lang="es-MX" sz="2000" b="1" i="1" dirty="0"/>
          </a:p>
          <a:p>
            <a:r>
              <a:rPr lang="es-MX" sz="2000" dirty="0"/>
              <a:t>Y </a:t>
            </a:r>
            <a:r>
              <a:rPr lang="es-MX" sz="2000" b="1" i="1" dirty="0" smtClean="0"/>
              <a:t>Qué </a:t>
            </a:r>
            <a:r>
              <a:rPr lang="es-MX" sz="2000" b="1" i="1" dirty="0"/>
              <a:t>tan lejos estás de tu </a:t>
            </a:r>
            <a:r>
              <a:rPr lang="es-MX" sz="2000" b="1" i="1" dirty="0" err="1" smtClean="0"/>
              <a:t>crush</a:t>
            </a:r>
            <a:r>
              <a:rPr lang="es-MX" sz="2000" b="1" i="1" dirty="0" smtClean="0"/>
              <a:t>.</a:t>
            </a:r>
            <a:endParaRPr lang="es-MX" sz="2000" b="1" i="1" dirty="0"/>
          </a:p>
          <a:p>
            <a:r>
              <a:rPr lang="es-MX" sz="2000" dirty="0"/>
              <a:t>Además aprendimos </a:t>
            </a:r>
            <a:r>
              <a:rPr lang="es-MX" sz="2000" b="1" i="1" dirty="0"/>
              <a:t>Sobre números primos y criterios de divisibilidad, Factores de conversión </a:t>
            </a:r>
            <a:r>
              <a:rPr lang="es-MX" sz="2000" b="1" i="1" dirty="0" err="1" smtClean="0"/>
              <a:t>cuárticos</a:t>
            </a:r>
            <a:r>
              <a:rPr lang="es-MX" sz="2000" b="1" i="1" dirty="0" smtClean="0"/>
              <a:t>, cúbicos. Sobre la  </a:t>
            </a:r>
            <a:r>
              <a:rPr lang="es-MX" sz="2000" b="1" i="1" dirty="0"/>
              <a:t>Introducción  a las incógnitas </a:t>
            </a:r>
            <a:r>
              <a:rPr lang="es-MX" sz="2000" b="1" i="1" dirty="0" smtClean="0"/>
              <a:t>para </a:t>
            </a:r>
            <a:r>
              <a:rPr lang="es-MX" sz="2000" b="1" i="1" dirty="0"/>
              <a:t>la solución de problemas </a:t>
            </a:r>
            <a:r>
              <a:rPr lang="es-MX" sz="2000" b="1" i="1" dirty="0" smtClean="0"/>
              <a:t>numéricos </a:t>
            </a:r>
            <a:r>
              <a:rPr lang="es-MX" sz="2000" dirty="0" smtClean="0"/>
              <a:t>y vistamos las</a:t>
            </a:r>
            <a:r>
              <a:rPr lang="es-MX" sz="2000" b="1" i="1" dirty="0" smtClean="0"/>
              <a:t> </a:t>
            </a:r>
            <a:r>
              <a:rPr lang="es-MX" sz="2000" b="1" i="1" dirty="0"/>
              <a:t>matemáticas en el siglo </a:t>
            </a:r>
            <a:r>
              <a:rPr lang="es-MX" sz="2000" b="1" i="1" dirty="0" smtClean="0"/>
              <a:t>XVIII.</a:t>
            </a:r>
            <a:endParaRPr lang="es-MX" sz="2000" b="1" i="1" dirty="0"/>
          </a:p>
          <a:p>
            <a:endParaRPr lang="es-MX" sz="2000" dirty="0" smtClean="0"/>
          </a:p>
          <a:p>
            <a:r>
              <a:rPr lang="es-MX" sz="2000" dirty="0"/>
              <a:t>La </a:t>
            </a:r>
            <a:r>
              <a:rPr lang="es-MX" sz="2000" b="1" i="1" dirty="0"/>
              <a:t>Fotografía científica</a:t>
            </a:r>
          </a:p>
          <a:p>
            <a:r>
              <a:rPr lang="es-MX" sz="2000" dirty="0"/>
              <a:t>nos llevó a reconocer lo que </a:t>
            </a:r>
            <a:r>
              <a:rPr lang="es-MX" sz="2000" b="1" i="1" dirty="0" smtClean="0"/>
              <a:t>Qué </a:t>
            </a:r>
            <a:r>
              <a:rPr lang="es-MX" sz="2000" b="1" i="1" dirty="0"/>
              <a:t>hay más allá de lo que </a:t>
            </a:r>
            <a:r>
              <a:rPr lang="es-MX" sz="2000" b="1" i="1" dirty="0" smtClean="0"/>
              <a:t>vemos.</a:t>
            </a:r>
            <a:endParaRPr lang="es-MX" sz="2000" dirty="0"/>
          </a:p>
          <a:p>
            <a:r>
              <a:rPr lang="es-MX" sz="2000" dirty="0"/>
              <a:t>Y ahora podremos viajar con nuevos ojos en una  </a:t>
            </a:r>
            <a:r>
              <a:rPr lang="es-MX" sz="2000" b="1" i="1" dirty="0"/>
              <a:t>Ciudad </a:t>
            </a:r>
            <a:r>
              <a:rPr lang="es-MX" sz="2000" b="1" i="1" dirty="0" smtClean="0"/>
              <a:t>desconocida.</a:t>
            </a:r>
            <a:endParaRPr lang="es-MX" sz="2000" b="1" i="1" dirty="0"/>
          </a:p>
          <a:p>
            <a:endParaRPr lang="es-MX" sz="2000" dirty="0" smtClean="0"/>
          </a:p>
          <a:p>
            <a:r>
              <a:rPr lang="es-MX" sz="2000" dirty="0" smtClean="0"/>
              <a:t>Logramos </a:t>
            </a:r>
            <a:r>
              <a:rPr lang="es-MX" sz="2000" b="1" i="1" dirty="0" smtClean="0"/>
              <a:t>sobrevivir a la revolución mexicana sin morir en el intento y </a:t>
            </a:r>
          </a:p>
          <a:p>
            <a:r>
              <a:rPr lang="es-MX" sz="2000" dirty="0"/>
              <a:t>Y ahora podemos usar </a:t>
            </a:r>
            <a:r>
              <a:rPr lang="es-MX" sz="2000" b="1" i="1" dirty="0"/>
              <a:t>El poder de la palabra para cambiar el </a:t>
            </a:r>
            <a:r>
              <a:rPr lang="es-MX" sz="2000" b="1" i="1" dirty="0" smtClean="0"/>
              <a:t>mundo.</a:t>
            </a:r>
            <a:endParaRPr lang="es-MX" sz="2000" b="1" i="1" dirty="0"/>
          </a:p>
          <a:p>
            <a:endParaRPr lang="es-MX" sz="2000" dirty="0" smtClean="0"/>
          </a:p>
          <a:p>
            <a:r>
              <a:rPr lang="es-MX" sz="2000" dirty="0" smtClean="0"/>
              <a:t>Por último, sonidos del Negro espiritual, el góspel, el blues y el jazz nos </a:t>
            </a:r>
            <a:r>
              <a:rPr lang="es-MX" sz="2000" dirty="0" smtClean="0"/>
              <a:t>llevaron </a:t>
            </a:r>
            <a:r>
              <a:rPr lang="es-MX" sz="2000" dirty="0" smtClean="0"/>
              <a:t>a disfrutar de </a:t>
            </a:r>
            <a:r>
              <a:rPr lang="es-MX" sz="2000" b="1" i="1" dirty="0" smtClean="0"/>
              <a:t>la </a:t>
            </a:r>
            <a:r>
              <a:rPr lang="es-MX" sz="2000" b="1" i="1" dirty="0"/>
              <a:t>Música en el </a:t>
            </a:r>
            <a:r>
              <a:rPr lang="es-MX" sz="2000" b="1" i="1" dirty="0" smtClean="0"/>
              <a:t>tiempo.</a:t>
            </a:r>
            <a:endParaRPr lang="es-MX" sz="2000" b="1" i="1" dirty="0"/>
          </a:p>
          <a:p>
            <a:endParaRPr lang="es-MX" sz="2000" dirty="0" smtClean="0"/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493534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Volviendo a los inicios del festival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570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0010" y="-397934"/>
            <a:ext cx="10018713" cy="1752599"/>
          </a:xfrm>
        </p:spPr>
        <p:txBody>
          <a:bodyPr/>
          <a:lstStyle/>
          <a:p>
            <a:r>
              <a:rPr lang="es-MX" dirty="0" smtClean="0"/>
              <a:t>Psicología y topología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371598" y="241303"/>
            <a:ext cx="10260010" cy="660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000" dirty="0" smtClean="0"/>
              <a:t>El psicoanálisis es una disciplina que surgió a partir de la necesidad de curar las enfermedades mentales. Además de explorar el inconsciente, también sirve para analizar la historia y la cultura del mundo. Uno de sus más grandes exponentes </a:t>
            </a:r>
            <a:r>
              <a:rPr lang="es-MX" sz="3000" dirty="0" err="1" smtClean="0"/>
              <a:t>lacques</a:t>
            </a:r>
            <a:r>
              <a:rPr lang="es-MX" sz="3000" dirty="0" smtClean="0"/>
              <a:t> Lacan, se apoyó en una reama de las matemáticas y la geometría, llamada topología, la cual estudia el fenómeno de transformación de ciertos cuerpos geométricos (como la esfera, el toro y la banda de </a:t>
            </a:r>
            <a:r>
              <a:rPr lang="es-MX" sz="3000" dirty="0" err="1" smtClean="0"/>
              <a:t>Moebius</a:t>
            </a:r>
            <a:r>
              <a:rPr lang="es-MX" sz="3000" dirty="0" smtClean="0"/>
              <a:t>). Lacan encontró que el nudo </a:t>
            </a:r>
            <a:r>
              <a:rPr lang="es-MX" sz="3000" dirty="0" err="1" smtClean="0"/>
              <a:t>borromeo</a:t>
            </a:r>
            <a:r>
              <a:rPr lang="es-MX" sz="3000" dirty="0" smtClean="0"/>
              <a:t> tiene como característica que al cortarse uno, los otros se separan. Y lo usó como representación de una manera que se anudan los registros de lo real lo simbólico e imaginario (RSI). </a:t>
            </a:r>
            <a:endParaRPr lang="es-MX" sz="3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1443487" y="6557680"/>
            <a:ext cx="10765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/>
              <a:t>Fuente:Contexto</a:t>
            </a:r>
            <a:r>
              <a:rPr lang="es-MX" dirty="0" smtClean="0"/>
              <a:t> matemático 3, Alejandro Olea Díaz, Eduardo Basurto Sánchez, Marco Antonio Rivera Paredes.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54260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0010" y="-397934"/>
            <a:ext cx="10018713" cy="1752599"/>
          </a:xfrm>
        </p:spPr>
        <p:txBody>
          <a:bodyPr/>
          <a:lstStyle/>
          <a:p>
            <a:r>
              <a:rPr lang="es-MX" dirty="0" smtClean="0"/>
              <a:t>Psicología y topología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59522" y="4997644"/>
            <a:ext cx="3471332" cy="846667"/>
          </a:xfrm>
        </p:spPr>
        <p:txBody>
          <a:bodyPr>
            <a:normAutofit/>
          </a:bodyPr>
          <a:lstStyle/>
          <a:p>
            <a:r>
              <a:rPr lang="es-MX" sz="3200" dirty="0" smtClean="0"/>
              <a:t>Nudo </a:t>
            </a:r>
            <a:r>
              <a:rPr lang="es-MX" sz="3200" dirty="0" err="1" smtClean="0"/>
              <a:t>borromeo</a:t>
            </a:r>
            <a:endParaRPr lang="es-MX" sz="3200" dirty="0"/>
          </a:p>
        </p:txBody>
      </p:sp>
      <p:pic>
        <p:nvPicPr>
          <p:cNvPr id="5" name="Marcador de contenido 4" descr="Conaliteg Contexto Matemático 3 – Ediciones Norma México - Google Chrome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7" t="37669" r="14372" b="26016"/>
          <a:stretch/>
        </p:blipFill>
        <p:spPr>
          <a:xfrm>
            <a:off x="359522" y="1354663"/>
            <a:ext cx="3471332" cy="3642981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1" t="43600" r="12083"/>
          <a:stretch/>
        </p:blipFill>
        <p:spPr>
          <a:xfrm>
            <a:off x="4360334" y="1354663"/>
            <a:ext cx="3471332" cy="364298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678" y="5742033"/>
            <a:ext cx="1687192" cy="1008203"/>
          </a:xfrm>
          <a:prstGeom prst="rect">
            <a:avLst/>
          </a:prstGeom>
          <a:scene3d>
            <a:camera prst="isometricLeftDown"/>
            <a:lightRig rig="threePt" dir="t"/>
          </a:scene3d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4360334" y="4997644"/>
            <a:ext cx="3471332" cy="84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3200" dirty="0" smtClean="0"/>
              <a:t>Toro</a:t>
            </a:r>
            <a:endParaRPr lang="es-MX" sz="3200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8365244" y="4997643"/>
            <a:ext cx="3471332" cy="84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dirty="0" smtClean="0"/>
              <a:t>Banda de </a:t>
            </a:r>
            <a:r>
              <a:rPr lang="es-MX" sz="3200" dirty="0" err="1" smtClean="0"/>
              <a:t>Moebius</a:t>
            </a:r>
            <a:endParaRPr lang="es-MX" sz="3200" dirty="0"/>
          </a:p>
        </p:txBody>
      </p:sp>
      <p:pic>
        <p:nvPicPr>
          <p:cNvPr id="10" name="Imagen 9" descr="Bridges_silver_surfer_final - Google Chrome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8" t="34848" r="12583" b="33030"/>
          <a:stretch/>
        </p:blipFill>
        <p:spPr>
          <a:xfrm>
            <a:off x="8361146" y="1354659"/>
            <a:ext cx="3577209" cy="3642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8241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¿Qué se obtiene cuando se mezclan las matemáticas y el papel?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88494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7438" y="186349"/>
            <a:ext cx="10018713" cy="1752599"/>
          </a:xfrm>
        </p:spPr>
        <p:txBody>
          <a:bodyPr/>
          <a:lstStyle/>
          <a:p>
            <a:r>
              <a:rPr lang="es-MX" dirty="0" smtClean="0"/>
              <a:t>Una forma restringida del </a:t>
            </a:r>
            <a:r>
              <a:rPr lang="es-MX" dirty="0" err="1" smtClean="0"/>
              <a:t>origami</a:t>
            </a:r>
            <a:r>
              <a:rPr lang="es-MX" dirty="0" smtClean="0"/>
              <a:t>: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book</a:t>
            </a:r>
            <a:r>
              <a:rPr lang="es-MX" dirty="0" smtClean="0"/>
              <a:t> </a:t>
            </a:r>
            <a:r>
              <a:rPr lang="es-MX" dirty="0" err="1" smtClean="0"/>
              <a:t>folding</a:t>
            </a:r>
            <a:endParaRPr lang="es-MX" dirty="0"/>
          </a:p>
        </p:txBody>
      </p:sp>
      <p:pic>
        <p:nvPicPr>
          <p:cNvPr id="4" name="Imagen 3" descr="bridges2016-515.pdf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" t="11515" r="4058" b="36060"/>
          <a:stretch/>
        </p:blipFill>
        <p:spPr>
          <a:xfrm>
            <a:off x="5159120" y="1938948"/>
            <a:ext cx="6858000" cy="359525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0" y="1502688"/>
            <a:ext cx="50550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600" dirty="0" smtClean="0">
                <a:latin typeface="+mj-lt"/>
              </a:rPr>
              <a:t>Es el arte de doblar cada una de las páginas de un libro con el propósito de crear una obra de arte.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600" dirty="0" smtClean="0">
                <a:latin typeface="+mj-lt"/>
              </a:rPr>
              <a:t>Las páginas son sólo dobladas y no cortadas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600" dirty="0" smtClean="0">
                <a:latin typeface="+mj-lt"/>
              </a:rPr>
              <a:t>Se permiten múltiples dobleces en una misma página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10225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" name="Imagen 2" descr="bridges2016-515.pdf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" t="25123" r="7530" b="18456"/>
          <a:stretch/>
        </p:blipFill>
        <p:spPr>
          <a:xfrm>
            <a:off x="1432853" y="2833255"/>
            <a:ext cx="6256420" cy="3869356"/>
          </a:xfrm>
          <a:prstGeom prst="rect">
            <a:avLst/>
          </a:prstGeom>
        </p:spPr>
      </p:pic>
      <p:pic>
        <p:nvPicPr>
          <p:cNvPr id="4" name="Imagen 3" descr="Sharol Nau | Mathematical Art Gallerie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6" t="37576" r="11447" b="7576"/>
          <a:stretch/>
        </p:blipFill>
        <p:spPr>
          <a:xfrm>
            <a:off x="7786253" y="2833255"/>
            <a:ext cx="4218709" cy="388620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139981" y="6534792"/>
            <a:ext cx="9165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http://gallery.bridgesmathart.org/exhibitions/2012-joint-mathematics-meetings/sharol-nau</a:t>
            </a:r>
          </a:p>
        </p:txBody>
      </p:sp>
    </p:spTree>
    <p:extLst>
      <p:ext uri="{BB962C8B-B14F-4D97-AF65-F5344CB8AC3E}">
        <p14:creationId xmlns:p14="http://schemas.microsoft.com/office/powerpoint/2010/main" val="189819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3069" y="146786"/>
            <a:ext cx="10018713" cy="1590574"/>
          </a:xfrm>
        </p:spPr>
        <p:txBody>
          <a:bodyPr/>
          <a:lstStyle/>
          <a:p>
            <a:r>
              <a:rPr lang="es-MX" dirty="0" smtClean="0"/>
              <a:t>El </a:t>
            </a:r>
            <a:r>
              <a:rPr lang="es-MX" dirty="0" err="1" smtClean="0"/>
              <a:t>origami</a:t>
            </a:r>
            <a:r>
              <a:rPr lang="es-MX" dirty="0" smtClean="0"/>
              <a:t> y la moda</a:t>
            </a:r>
            <a:endParaRPr lang="es-MX" dirty="0"/>
          </a:p>
        </p:txBody>
      </p:sp>
      <p:pic>
        <p:nvPicPr>
          <p:cNvPr id="3" name="Imagen 2" descr="bridges2020-93.pdf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6" t="14316" r="950" b="11017"/>
          <a:stretch/>
        </p:blipFill>
        <p:spPr>
          <a:xfrm>
            <a:off x="3224464" y="1737359"/>
            <a:ext cx="6978316" cy="512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485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" name="Imagen 2" descr="bridges2020-93.pdf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" t="17825" r="160" b="27999"/>
          <a:stretch/>
        </p:blipFill>
        <p:spPr>
          <a:xfrm>
            <a:off x="2435193" y="2421774"/>
            <a:ext cx="8383604" cy="427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40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65061" y="0"/>
            <a:ext cx="10018713" cy="1752599"/>
          </a:xfrm>
        </p:spPr>
        <p:txBody>
          <a:bodyPr/>
          <a:lstStyle/>
          <a:p>
            <a:r>
              <a:rPr lang="es-MX" dirty="0" err="1" smtClean="0"/>
              <a:t>Origami</a:t>
            </a:r>
            <a:r>
              <a:rPr lang="es-MX" dirty="0" smtClean="0"/>
              <a:t> de Robert </a:t>
            </a:r>
            <a:r>
              <a:rPr lang="es-MX" dirty="0" err="1"/>
              <a:t>L</a:t>
            </a:r>
            <a:r>
              <a:rPr lang="es-MX" dirty="0" err="1" smtClean="0"/>
              <a:t>ang</a:t>
            </a:r>
            <a:endParaRPr lang="es-MX" dirty="0"/>
          </a:p>
        </p:txBody>
      </p:sp>
      <p:pic>
        <p:nvPicPr>
          <p:cNvPr id="3" name="Imagen 2" descr="Robert J. Lang Origami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7" t="17404" r="11216" b="7789"/>
          <a:stretch/>
        </p:blipFill>
        <p:spPr>
          <a:xfrm>
            <a:off x="6227545" y="1655545"/>
            <a:ext cx="5688530" cy="513026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633570" y="1752599"/>
            <a:ext cx="3842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https://langorigami.com/#home-more</a:t>
            </a:r>
          </a:p>
        </p:txBody>
      </p:sp>
    </p:spTree>
    <p:extLst>
      <p:ext uri="{BB962C8B-B14F-4D97-AF65-F5344CB8AC3E}">
        <p14:creationId xmlns:p14="http://schemas.microsoft.com/office/powerpoint/2010/main" val="2467995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Otras maneras con las que podemos construir una banda de </a:t>
            </a:r>
            <a:r>
              <a:rPr lang="es-MX" dirty="0" err="1" smtClean="0"/>
              <a:t>Moebius</a:t>
            </a:r>
            <a:r>
              <a:rPr lang="es-MX" dirty="0" smtClean="0"/>
              <a:t> y un Toro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9319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Actas de la I Jornada del Profesorado de Matemáticas de Almería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6" t="18114" r="5961" b="13207"/>
          <a:stretch/>
        </p:blipFill>
        <p:spPr>
          <a:xfrm>
            <a:off x="289949" y="534835"/>
            <a:ext cx="5110187" cy="3801311"/>
          </a:xfrm>
          <a:prstGeom prst="rect">
            <a:avLst/>
          </a:prstGeom>
        </p:spPr>
      </p:pic>
      <p:pic>
        <p:nvPicPr>
          <p:cNvPr id="3" name="Imagen 2" descr="Actas de la I Jornada del Profesorado de Matemáticas de Almería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" t="10063" r="16813" b="17485"/>
          <a:stretch/>
        </p:blipFill>
        <p:spPr>
          <a:xfrm>
            <a:off x="7211683" y="534837"/>
            <a:ext cx="4727275" cy="380131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243531" y="6488668"/>
            <a:ext cx="10817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https://topologia.files.wordpress.com/2011/01/i-jornada-profesores-matematicas-almeria.pdf</a:t>
            </a:r>
          </a:p>
        </p:txBody>
      </p:sp>
    </p:spTree>
    <p:extLst>
      <p:ext uri="{BB962C8B-B14F-4D97-AF65-F5344CB8AC3E}">
        <p14:creationId xmlns:p14="http://schemas.microsoft.com/office/powerpoint/2010/main" val="33939029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192</TotalTime>
  <Words>675</Words>
  <Application>Microsoft Office PowerPoint</Application>
  <PresentationFormat>Panorámica</PresentationFormat>
  <Paragraphs>69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Corbel</vt:lpstr>
      <vt:lpstr>Parallax</vt:lpstr>
      <vt:lpstr>¿Qué resulta cuando se mezcla  lo científico y  lo cultural?</vt:lpstr>
      <vt:lpstr>Qué resulta cuando se mezcla  lo científico y lo cultural?</vt:lpstr>
      <vt:lpstr>Presentación de PowerPoint</vt:lpstr>
      <vt:lpstr>Presentación de PowerPoint</vt:lpstr>
      <vt:lpstr>Volviendo a los inicios del festival </vt:lpstr>
      <vt:lpstr>Psicología y topología</vt:lpstr>
      <vt:lpstr>Psicología y topología</vt:lpstr>
      <vt:lpstr>¿Qué se obtiene cuando se mezclan las matemáticas y el papel?</vt:lpstr>
      <vt:lpstr>Una forma restringida del origami: The book folding</vt:lpstr>
      <vt:lpstr>Presentación de PowerPoint</vt:lpstr>
      <vt:lpstr>El origami y la moda</vt:lpstr>
      <vt:lpstr>Presentación de PowerPoint</vt:lpstr>
      <vt:lpstr>Origami de Robert Lang</vt:lpstr>
      <vt:lpstr>Otras maneras con las que podemos construir una banda de Moebius y un Toro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resulta cuando se mezcla lo científico y cultural?</dc:title>
  <dc:creator>Mikhail</dc:creator>
  <cp:lastModifiedBy>Mikhail</cp:lastModifiedBy>
  <cp:revision>22</cp:revision>
  <dcterms:created xsi:type="dcterms:W3CDTF">2020-12-04T05:20:57Z</dcterms:created>
  <dcterms:modified xsi:type="dcterms:W3CDTF">2020-12-05T04:32:50Z</dcterms:modified>
</cp:coreProperties>
</file>