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80" r:id="rId3"/>
    <p:sldId id="282" r:id="rId4"/>
    <p:sldId id="258" r:id="rId5"/>
    <p:sldId id="278" r:id="rId6"/>
    <p:sldId id="259" r:id="rId7"/>
    <p:sldId id="260" r:id="rId8"/>
    <p:sldId id="285" r:id="rId9"/>
    <p:sldId id="261" r:id="rId10"/>
    <p:sldId id="273" r:id="rId11"/>
    <p:sldId id="262" r:id="rId12"/>
    <p:sldId id="264" r:id="rId13"/>
    <p:sldId id="265" r:id="rId14"/>
    <p:sldId id="266" r:id="rId15"/>
    <p:sldId id="300" r:id="rId16"/>
    <p:sldId id="267" r:id="rId17"/>
    <p:sldId id="274" r:id="rId18"/>
    <p:sldId id="270" r:id="rId19"/>
    <p:sldId id="284" r:id="rId20"/>
    <p:sldId id="286" r:id="rId21"/>
    <p:sldId id="287" r:id="rId22"/>
    <p:sldId id="298" r:id="rId23"/>
    <p:sldId id="292" r:id="rId24"/>
    <p:sldId id="288" r:id="rId25"/>
    <p:sldId id="293" r:id="rId26"/>
    <p:sldId id="295" r:id="rId27"/>
    <p:sldId id="289" r:id="rId28"/>
    <p:sldId id="290" r:id="rId29"/>
    <p:sldId id="291" r:id="rId30"/>
    <p:sldId id="294" r:id="rId31"/>
    <p:sldId id="297" r:id="rId32"/>
    <p:sldId id="296" r:id="rId33"/>
    <p:sldId id="299" r:id="rId3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430A453-70B0-4507-9F3E-B0A184D7D5B7}">
          <p14:sldIdLst>
            <p14:sldId id="256"/>
            <p14:sldId id="280"/>
            <p14:sldId id="282"/>
            <p14:sldId id="258"/>
            <p14:sldId id="278"/>
            <p14:sldId id="259"/>
            <p14:sldId id="260"/>
            <p14:sldId id="285"/>
            <p14:sldId id="261"/>
            <p14:sldId id="273"/>
            <p14:sldId id="262"/>
            <p14:sldId id="264"/>
            <p14:sldId id="265"/>
            <p14:sldId id="266"/>
            <p14:sldId id="300"/>
            <p14:sldId id="267"/>
            <p14:sldId id="274"/>
            <p14:sldId id="270"/>
            <p14:sldId id="284"/>
            <p14:sldId id="286"/>
            <p14:sldId id="287"/>
            <p14:sldId id="298"/>
            <p14:sldId id="292"/>
            <p14:sldId id="288"/>
            <p14:sldId id="293"/>
            <p14:sldId id="295"/>
          </p14:sldIdLst>
        </p14:section>
        <p14:section name="Sección sin título" id="{EA0E7F81-9D5D-483F-A7B1-2A779C42F7D1}">
          <p14:sldIdLst>
            <p14:sldId id="289"/>
            <p14:sldId id="290"/>
            <p14:sldId id="291"/>
            <p14:sldId id="294"/>
            <p14:sldId id="297"/>
            <p14:sldId id="296"/>
            <p14:sldId id="29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41" autoAdjust="0"/>
    <p:restoredTop sz="94737" autoAdjust="0"/>
  </p:normalViewPr>
  <p:slideViewPr>
    <p:cSldViewPr>
      <p:cViewPr varScale="1">
        <p:scale>
          <a:sx n="74" d="100"/>
          <a:sy n="74" d="100"/>
        </p:scale>
        <p:origin x="-10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AE41020-B8AC-4298-A323-93C01B07EFD9}" type="datetimeFigureOut">
              <a:rPr lang="es-MX" smtClean="0"/>
              <a:t>02/03/2021</a:t>
            </a:fld>
            <a:endParaRPr lang="es-MX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207206D-1970-461E-8E2F-201E9EC6F76D}" type="slidenum">
              <a:rPr lang="es-MX" smtClean="0"/>
              <a:t>‹Nº›</a:t>
            </a:fld>
            <a:endParaRPr lang="es-MX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41020-B8AC-4298-A323-93C01B07EFD9}" type="datetimeFigureOut">
              <a:rPr lang="es-MX" smtClean="0"/>
              <a:t>02/03/2021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206D-1970-461E-8E2F-201E9EC6F76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41020-B8AC-4298-A323-93C01B07EFD9}" type="datetimeFigureOut">
              <a:rPr lang="es-MX" smtClean="0"/>
              <a:t>02/03/2021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206D-1970-461E-8E2F-201E9EC6F76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41020-B8AC-4298-A323-93C01B07EFD9}" type="datetimeFigureOut">
              <a:rPr lang="es-MX" smtClean="0"/>
              <a:t>02/03/2021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206D-1970-461E-8E2F-201E9EC6F76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41020-B8AC-4298-A323-93C01B07EFD9}" type="datetimeFigureOut">
              <a:rPr lang="es-MX" smtClean="0"/>
              <a:t>02/03/2021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206D-1970-461E-8E2F-201E9EC6F76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41020-B8AC-4298-A323-93C01B07EFD9}" type="datetimeFigureOut">
              <a:rPr lang="es-MX" smtClean="0"/>
              <a:t>02/03/2021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206D-1970-461E-8E2F-201E9EC6F76D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41020-B8AC-4298-A323-93C01B07EFD9}" type="datetimeFigureOut">
              <a:rPr lang="es-MX" smtClean="0"/>
              <a:t>02/03/2021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206D-1970-461E-8E2F-201E9EC6F76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41020-B8AC-4298-A323-93C01B07EFD9}" type="datetimeFigureOut">
              <a:rPr lang="es-MX" smtClean="0"/>
              <a:t>02/03/2021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206D-1970-461E-8E2F-201E9EC6F76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41020-B8AC-4298-A323-93C01B07EFD9}" type="datetimeFigureOut">
              <a:rPr lang="es-MX" smtClean="0"/>
              <a:t>02/03/2021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206D-1970-461E-8E2F-201E9EC6F76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41020-B8AC-4298-A323-93C01B07EFD9}" type="datetimeFigureOut">
              <a:rPr lang="es-MX" smtClean="0"/>
              <a:t>02/03/2021</a:t>
            </a:fld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206D-1970-461E-8E2F-201E9EC6F76D}" type="slidenum">
              <a:rPr lang="es-MX" smtClean="0"/>
              <a:t>‹Nº›</a:t>
            </a:fld>
            <a:endParaRPr lang="es-MX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41020-B8AC-4298-A323-93C01B07EFD9}" type="datetimeFigureOut">
              <a:rPr lang="es-MX" smtClean="0"/>
              <a:t>02/03/2021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206D-1970-461E-8E2F-201E9EC6F76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AE41020-B8AC-4298-A323-93C01B07EFD9}" type="datetimeFigureOut">
              <a:rPr lang="es-MX" smtClean="0"/>
              <a:t>02/03/2021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207206D-1970-461E-8E2F-201E9EC6F76D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Teor%C3%ADa_de_grafos" TargetMode="External"/><Relationship Id="rId2" Type="http://schemas.openxmlformats.org/officeDocument/2006/relationships/hyperlink" Target="https://es.qaz.wiki/wiki/Snark_(graph_theory)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s.wikipedia.org/wiki/Grafo_de_Petersen#:~:text=El%20grafo%20de%20Petersen%20es,estrella%20de%205%20puntas%20dentro.&amp;text=Aunque%20com%C3%BAnmente%20se%20le%20da,Kempe.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ítulo"/>
          <p:cNvSpPr>
            <a:spLocks noGrp="1"/>
          </p:cNvSpPr>
          <p:nvPr>
            <p:ph type="ctrTitle"/>
          </p:nvPr>
        </p:nvSpPr>
        <p:spPr>
          <a:xfrm>
            <a:off x="4644008" y="7937"/>
            <a:ext cx="4704928" cy="1673352"/>
          </a:xfrm>
        </p:spPr>
        <p:txBody>
          <a:bodyPr/>
          <a:lstStyle/>
          <a:p>
            <a:r>
              <a:rPr lang="es-MX" dirty="0" smtClean="0"/>
              <a:t>¿Qué es una gráfica?</a:t>
            </a:r>
            <a:endParaRPr lang="es-MX" dirty="0"/>
          </a:p>
        </p:txBody>
      </p:sp>
      <p:sp>
        <p:nvSpPr>
          <p:cNvPr id="15" name="14 Subtítulo"/>
          <p:cNvSpPr>
            <a:spLocks noGrp="1"/>
          </p:cNvSpPr>
          <p:nvPr>
            <p:ph type="subTitle" idx="1"/>
          </p:nvPr>
        </p:nvSpPr>
        <p:spPr>
          <a:xfrm>
            <a:off x="4644008" y="1916832"/>
            <a:ext cx="6511131" cy="329259"/>
          </a:xfrm>
        </p:spPr>
        <p:txBody>
          <a:bodyPr>
            <a:normAutofit fontScale="92500" lnSpcReduction="10000"/>
          </a:bodyPr>
          <a:lstStyle/>
          <a:p>
            <a:r>
              <a:rPr lang="es-MX" dirty="0" smtClean="0"/>
              <a:t>¿y qué es Petersen?</a:t>
            </a:r>
            <a:endParaRPr lang="es-MX" dirty="0"/>
          </a:p>
        </p:txBody>
      </p:sp>
      <p:sp>
        <p:nvSpPr>
          <p:cNvPr id="4" name="AutoShape 2" descr="Image result for petersen grap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Image result for petersen grap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Image result for petersen graph"/>
          <p:cNvSpPr>
            <a:spLocks noChangeAspect="1" noChangeArrowheads="1"/>
          </p:cNvSpPr>
          <p:nvPr/>
        </p:nvSpPr>
        <p:spPr bwMode="auto">
          <a:xfrm>
            <a:off x="444232" y="31273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Image result for petersen graph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2 CuadroTexto"/>
          <p:cNvSpPr txBox="1"/>
          <p:nvPr/>
        </p:nvSpPr>
        <p:spPr>
          <a:xfrm>
            <a:off x="5508104" y="6488668"/>
            <a:ext cx="363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Otto Noé </a:t>
            </a:r>
            <a:r>
              <a:rPr lang="es-MX" dirty="0"/>
              <a:t>M</a:t>
            </a:r>
            <a:r>
              <a:rPr lang="es-MX" dirty="0" smtClean="0"/>
              <a:t>endieta Salas</a:t>
            </a:r>
            <a:endParaRPr lang="es-MX" dirty="0"/>
          </a:p>
        </p:txBody>
      </p:sp>
      <p:pic>
        <p:nvPicPr>
          <p:cNvPr id="2050" name="Picture 2" descr="File:Flower snark original.sv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52936"/>
            <a:ext cx="3020776" cy="286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37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3759" y="507695"/>
            <a:ext cx="7024744" cy="1143000"/>
          </a:xfrm>
        </p:spPr>
        <p:txBody>
          <a:bodyPr/>
          <a:lstStyle/>
          <a:p>
            <a:r>
              <a:rPr lang="es-MX" dirty="0" smtClean="0"/>
              <a:t>puentes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525963"/>
          </a:xfrm>
        </p:spPr>
        <p:txBody>
          <a:bodyPr/>
          <a:lstStyle/>
          <a:p>
            <a:r>
              <a:rPr lang="es-MX" dirty="0" smtClean="0"/>
              <a:t>Es una arista que si es eliminada, aumenta el número de componentes conexas de la gráfica </a:t>
            </a:r>
            <a:endParaRPr lang="es-MX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76" y="3212976"/>
            <a:ext cx="7416824" cy="274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74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Gráficas bipartitas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220963"/>
            <a:ext cx="8229600" cy="1828800"/>
          </a:xfrm>
        </p:spPr>
        <p:txBody>
          <a:bodyPr>
            <a:normAutofit/>
          </a:bodyPr>
          <a:lstStyle/>
          <a:p>
            <a:r>
              <a:rPr lang="es-MX" dirty="0" smtClean="0"/>
              <a:t>Una gráfica bipartita divide a los vértices de la gráfica en dos conjuntos, A y B, los vértices del conjunto A son adyacentes con los del conjunto B pero nunca entre los vértices del mismo conjunto. </a:t>
            </a:r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551" y="4005064"/>
            <a:ext cx="26384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77072"/>
            <a:ext cx="1981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616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836712"/>
            <a:ext cx="7024744" cy="1143000"/>
          </a:xfrm>
        </p:spPr>
        <p:txBody>
          <a:bodyPr/>
          <a:lstStyle/>
          <a:p>
            <a:r>
              <a:rPr lang="es-MX" dirty="0" smtClean="0"/>
              <a:t>Gráfica plana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863739"/>
            <a:ext cx="8229600" cy="1324744"/>
          </a:xfrm>
        </p:spPr>
        <p:txBody>
          <a:bodyPr/>
          <a:lstStyle/>
          <a:p>
            <a:r>
              <a:rPr lang="es-MX" dirty="0" smtClean="0"/>
              <a:t>Una gráfica es plana cuando las aristas no se intersectan entre ellas</a:t>
            </a:r>
            <a:endParaRPr lang="es-MX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18611"/>
            <a:ext cx="1492421" cy="2558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420" y="3294303"/>
            <a:ext cx="1989160" cy="277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85" y="3140968"/>
            <a:ext cx="10763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812" y="2993330"/>
            <a:ext cx="6381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70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s-MX" dirty="0" smtClean="0"/>
              <a:t>Gráfica Hamiltoniana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48064" y="1628800"/>
            <a:ext cx="3528392" cy="4525963"/>
          </a:xfrm>
        </p:spPr>
        <p:txBody>
          <a:bodyPr>
            <a:normAutofit lnSpcReduction="10000"/>
          </a:bodyPr>
          <a:lstStyle/>
          <a:p>
            <a:r>
              <a:rPr lang="es-MX" dirty="0" smtClean="0"/>
              <a:t>Es una sucesión de aristas adyacentes que pasa por todos los vértices de la gráfica sin que ninguno se repita</a:t>
            </a:r>
          </a:p>
          <a:p>
            <a:r>
              <a:rPr lang="es-MX" dirty="0" smtClean="0"/>
              <a:t>Un ciclo hamiltoniano se forma cuando el único vértice que se repite es el primero</a:t>
            </a:r>
            <a:endParaRPr lang="es-MX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3960440" cy="392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2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476672"/>
            <a:ext cx="7024744" cy="1143000"/>
          </a:xfrm>
        </p:spPr>
        <p:txBody>
          <a:bodyPr>
            <a:normAutofit/>
          </a:bodyPr>
          <a:lstStyle/>
          <a:p>
            <a:r>
              <a:rPr lang="es-MX" dirty="0" smtClean="0"/>
              <a:t>Índice y número cromático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4525963"/>
          </a:xfrm>
        </p:spPr>
        <p:txBody>
          <a:bodyPr>
            <a:normAutofit fontScale="85000" lnSpcReduction="10000"/>
          </a:bodyPr>
          <a:lstStyle/>
          <a:p>
            <a:r>
              <a:rPr lang="es-MX" dirty="0" smtClean="0"/>
              <a:t>El número cromático es el menor número de colores que necesita para colorear los vértices de una gráfica sin que dos adyacentes sean del mismo color</a:t>
            </a:r>
            <a:endParaRPr lang="es-MX" dirty="0"/>
          </a:p>
          <a:p>
            <a:r>
              <a:rPr lang="es-MX" dirty="0" smtClean="0"/>
              <a:t>el índice es el número de colores que se necesita para colorear las aristas de una gráfica sin </a:t>
            </a:r>
            <a:r>
              <a:rPr lang="es-MX" dirty="0"/>
              <a:t>que dos </a:t>
            </a:r>
            <a:r>
              <a:rPr lang="es-MX" dirty="0" smtClean="0"/>
              <a:t>incidentes sean </a:t>
            </a:r>
            <a:r>
              <a:rPr lang="es-MX" dirty="0"/>
              <a:t>del mismo color</a:t>
            </a:r>
            <a:endParaRPr lang="es-MX" dirty="0" smtClean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132854"/>
            <a:ext cx="3024335" cy="245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21088"/>
            <a:ext cx="2964353" cy="229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75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Calcular el índice cromático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Ahora vamos a calcular un índice cromático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1026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908720"/>
            <a:ext cx="7024744" cy="674095"/>
          </a:xfrm>
        </p:spPr>
        <p:txBody>
          <a:bodyPr>
            <a:normAutofit fontScale="90000"/>
          </a:bodyPr>
          <a:lstStyle/>
          <a:p>
            <a:r>
              <a:rPr lang="es-MX" dirty="0"/>
              <a:t>S</a:t>
            </a:r>
            <a:r>
              <a:rPr lang="es-MX" dirty="0" smtClean="0"/>
              <a:t>nark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>
            <a:normAutofit/>
          </a:bodyPr>
          <a:lstStyle/>
          <a:p>
            <a:r>
              <a:rPr lang="es-MX" dirty="0" smtClean="0"/>
              <a:t>Un snark es una gráfica cúbica con índice cromático 4</a:t>
            </a:r>
            <a:r>
              <a:rPr lang="es-MX" dirty="0"/>
              <a:t>.</a:t>
            </a:r>
            <a:endParaRPr lang="es-MX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56792"/>
            <a:ext cx="4359206" cy="429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33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Petersen</a:t>
            </a:r>
            <a:endParaRPr lang="es-MX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la gráfica de mil trucos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1683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908720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¿Quién es Petersen?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892050"/>
            <a:ext cx="2596912" cy="3267701"/>
          </a:xfrm>
        </p:spPr>
        <p:txBody>
          <a:bodyPr>
            <a:normAutofit/>
          </a:bodyPr>
          <a:lstStyle/>
          <a:p>
            <a:r>
              <a:rPr lang="es-MX" dirty="0" smtClean="0"/>
              <a:t>Petersen es una gráfica con 15 aristas y 10 vértices, además de ser cúbica.</a:t>
            </a:r>
          </a:p>
          <a:p>
            <a:endParaRPr lang="es-MX" dirty="0"/>
          </a:p>
        </p:txBody>
      </p:sp>
      <p:pic>
        <p:nvPicPr>
          <p:cNvPr id="18434" name="Picture 2" descr="Resultado de imagen de petersen grap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00808"/>
            <a:ext cx="4235878" cy="423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69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Petersen tiene caminos y ciclos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Petersen tiene muchos caminos y ciclos, entre ellos los siguientes.</a:t>
            </a:r>
            <a:endParaRPr lang="es-MX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850" y="2924944"/>
            <a:ext cx="3335436" cy="3467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42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764704"/>
            <a:ext cx="7024744" cy="1143000"/>
          </a:xfrm>
        </p:spPr>
        <p:txBody>
          <a:bodyPr>
            <a:normAutofit/>
          </a:bodyPr>
          <a:lstStyle/>
          <a:p>
            <a:r>
              <a:rPr lang="es-MX" dirty="0" smtClean="0"/>
              <a:t>Definición de una gráfica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625609"/>
          </a:xfrm>
        </p:spPr>
        <p:txBody>
          <a:bodyPr>
            <a:normAutofit/>
          </a:bodyPr>
          <a:lstStyle/>
          <a:p>
            <a:r>
              <a:rPr lang="es-MX" sz="2000" dirty="0" smtClean="0"/>
              <a:t>Una gráfica es un conjunto de vértices y aristas que forman una figura</a:t>
            </a:r>
            <a:endParaRPr lang="es-MX" sz="20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84984"/>
            <a:ext cx="5049008" cy="2129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24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332656"/>
            <a:ext cx="7024744" cy="1143000"/>
          </a:xfrm>
        </p:spPr>
        <p:txBody>
          <a:bodyPr>
            <a:normAutofit/>
          </a:bodyPr>
          <a:lstStyle/>
          <a:p>
            <a:r>
              <a:rPr lang="es-MX" dirty="0" smtClean="0"/>
              <a:t>Petersen no es bipartita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2132856"/>
            <a:ext cx="3600400" cy="3579849"/>
          </a:xfrm>
        </p:spPr>
        <p:txBody>
          <a:bodyPr>
            <a:normAutofit fontScale="70000" lnSpcReduction="20000"/>
          </a:bodyPr>
          <a:lstStyle/>
          <a:p>
            <a:r>
              <a:rPr lang="es-MX" dirty="0" smtClean="0"/>
              <a:t>Notemos que las gráficas bipartitas no tienen ciclos de longitud impar. </a:t>
            </a:r>
          </a:p>
          <a:p>
            <a:r>
              <a:rPr lang="es-MX" dirty="0" smtClean="0"/>
              <a:t>Demostración </a:t>
            </a:r>
          </a:p>
          <a:p>
            <a:r>
              <a:rPr lang="es-MX" dirty="0" smtClean="0"/>
              <a:t>Supongamos lo contrario, si existe un ciclo de longitud impar habría una arista en el conjunto rojo o azul, haciendo que la gráfica no sea bipartita.</a:t>
            </a:r>
          </a:p>
          <a:p>
            <a:r>
              <a:rPr lang="es-MX" dirty="0" smtClean="0"/>
              <a:t>Esto pasa porque debemos regresar al mismo conjunto de donde partimos y esos son movimientos pares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761" y="1556792"/>
            <a:ext cx="2664296" cy="414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76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6175" y="116632"/>
            <a:ext cx="7024744" cy="1143000"/>
          </a:xfrm>
        </p:spPr>
        <p:txBody>
          <a:bodyPr/>
          <a:lstStyle/>
          <a:p>
            <a:r>
              <a:rPr lang="es-MX" dirty="0" smtClean="0"/>
              <a:t>Petersen no es plana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68760"/>
            <a:ext cx="8206759" cy="3435833"/>
          </a:xfrm>
        </p:spPr>
        <p:txBody>
          <a:bodyPr/>
          <a:lstStyle/>
          <a:p>
            <a:r>
              <a:rPr lang="es-MX" dirty="0" smtClean="0"/>
              <a:t>Las gráficas que tienen por menor a K</a:t>
            </a:r>
            <a:r>
              <a:rPr lang="es-MX" sz="1200" dirty="0" smtClean="0"/>
              <a:t>5</a:t>
            </a:r>
            <a:r>
              <a:rPr lang="es-MX" dirty="0" smtClean="0"/>
              <a:t> y K</a:t>
            </a:r>
            <a:r>
              <a:rPr lang="es-MX" sz="1200" dirty="0" smtClean="0"/>
              <a:t>3</a:t>
            </a:r>
            <a:r>
              <a:rPr lang="es-MX" dirty="0" smtClean="0"/>
              <a:t>,</a:t>
            </a:r>
            <a:r>
              <a:rPr lang="es-MX" sz="1200" dirty="0" smtClean="0"/>
              <a:t>3 </a:t>
            </a:r>
            <a:r>
              <a:rPr lang="es-MX" dirty="0" smtClean="0"/>
              <a:t>no son planas y Petersen tiene por menor a ambas.</a:t>
            </a:r>
            <a:endParaRPr lang="es-MX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756" y="3050588"/>
            <a:ext cx="3096344" cy="32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373216"/>
            <a:ext cx="8572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954" y="3501008"/>
            <a:ext cx="5048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1" y="3069678"/>
            <a:ext cx="4190116" cy="235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53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Mostraremos a K</a:t>
            </a:r>
            <a:r>
              <a:rPr lang="es-MX" sz="2000" dirty="0" smtClean="0"/>
              <a:t>5 </a:t>
            </a:r>
            <a:r>
              <a:rPr lang="es-MX" dirty="0" smtClean="0"/>
              <a:t>en la gráfica de Petersen</a:t>
            </a:r>
            <a:endParaRPr lang="es-MX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K</a:t>
            </a:r>
            <a:r>
              <a:rPr lang="es-MX" sz="2000" dirty="0" smtClean="0"/>
              <a:t>5</a:t>
            </a:r>
            <a:r>
              <a:rPr lang="es-MX" dirty="0"/>
              <a:t> </a:t>
            </a:r>
            <a:r>
              <a:rPr lang="es-MX" dirty="0" smtClean="0"/>
              <a:t>se encuentra en Petersen en si se contraen las aristas apropiadas</a:t>
            </a:r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84" y="3154763"/>
            <a:ext cx="3479300" cy="333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76925"/>
            <a:ext cx="4032448" cy="333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79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3548" y="1254933"/>
            <a:ext cx="8280920" cy="54864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Pero si se puede reducir las intersecciones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1181" y="1700808"/>
            <a:ext cx="7683227" cy="3555757"/>
          </a:xfrm>
        </p:spPr>
        <p:txBody>
          <a:bodyPr/>
          <a:lstStyle/>
          <a:p>
            <a:r>
              <a:rPr lang="es-MX" dirty="0"/>
              <a:t>tiene intercesiones en el centro </a:t>
            </a:r>
            <a:r>
              <a:rPr lang="es-MX" dirty="0" smtClean="0"/>
              <a:t>de la estrella pero podemos </a:t>
            </a:r>
            <a:r>
              <a:rPr lang="es-MX" dirty="0"/>
              <a:t>dibujar con solamente 2 intercesiones </a:t>
            </a:r>
            <a:r>
              <a:rPr lang="es-MX" dirty="0" smtClean="0"/>
              <a:t> en lugar de 5</a:t>
            </a:r>
            <a:endParaRPr lang="es-MX" dirty="0"/>
          </a:p>
          <a:p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15839"/>
            <a:ext cx="3816424" cy="3647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81" y="2852936"/>
            <a:ext cx="4164743" cy="357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85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980728"/>
            <a:ext cx="7520940" cy="797768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Petersen tiene caminos hamiltonianos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9" y="1772816"/>
            <a:ext cx="2952328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s-MX" dirty="0" smtClean="0"/>
              <a:t>Uno de ellos esta formado por las aristas anaranjadas.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16832"/>
            <a:ext cx="3397919" cy="334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96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PERO NO TIENE CICLO HAMILTONIANO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3481612"/>
          </a:xfrm>
        </p:spPr>
        <p:txBody>
          <a:bodyPr/>
          <a:lstStyle/>
          <a:p>
            <a:r>
              <a:rPr lang="es-MX" dirty="0" smtClean="0"/>
              <a:t>No tiene porque no es posible terminar en el mismo vértice</a:t>
            </a:r>
          </a:p>
          <a:p>
            <a:endParaRPr lang="es-MX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87" y="3384264"/>
            <a:ext cx="6167746" cy="299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192" y="4077072"/>
            <a:ext cx="3429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809" y="3273813"/>
            <a:ext cx="30099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82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Pero es hipohamiltoniano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Si el vértice V</a:t>
            </a:r>
            <a:r>
              <a:rPr lang="es-MX" sz="2000" dirty="0" smtClean="0"/>
              <a:t>10</a:t>
            </a:r>
            <a:r>
              <a:rPr lang="es-MX" dirty="0" smtClean="0"/>
              <a:t> de es eliminado puede ser un ciclo hamiltoniano</a:t>
            </a:r>
            <a:endParaRPr lang="es-MX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77" y="3645024"/>
            <a:ext cx="2861521" cy="271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180" y="3702264"/>
            <a:ext cx="3024336" cy="2749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31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El número cromático de Petersen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2071123"/>
            <a:ext cx="7520940" cy="2005949"/>
          </a:xfrm>
        </p:spPr>
        <p:txBody>
          <a:bodyPr>
            <a:normAutofit fontScale="92500" lnSpcReduction="10000"/>
          </a:bodyPr>
          <a:lstStyle/>
          <a:p>
            <a:r>
              <a:rPr lang="es-MX" dirty="0" smtClean="0"/>
              <a:t>Petersen tiene un número cromático de 3 y teorema de Brocks nos ayuda a certificarlo</a:t>
            </a:r>
          </a:p>
          <a:p>
            <a:r>
              <a:rPr lang="es-MX" dirty="0" smtClean="0"/>
              <a:t>Teorema de Brocks: </a:t>
            </a:r>
            <a:r>
              <a:rPr lang="es-MX" dirty="0" smtClean="0">
                <a:latin typeface="+mj-lt"/>
              </a:rPr>
              <a:t>si </a:t>
            </a:r>
            <a:r>
              <a:rPr lang="es-MX" dirty="0"/>
              <a:t>G es </a:t>
            </a:r>
            <a:r>
              <a:rPr lang="es-MX" dirty="0" smtClean="0"/>
              <a:t>una gráfica conexa</a:t>
            </a:r>
            <a:r>
              <a:rPr lang="es-MX" dirty="0"/>
              <a:t> que no sea </a:t>
            </a:r>
            <a:r>
              <a:rPr lang="es-MX" dirty="0" smtClean="0"/>
              <a:t>completa</a:t>
            </a:r>
            <a:r>
              <a:rPr lang="es-MX" dirty="0"/>
              <a:t> </a:t>
            </a:r>
            <a:r>
              <a:rPr lang="es-MX" dirty="0" smtClean="0"/>
              <a:t>ni un ciclo de longitud impar, entonces el número cromático es menor o igual a su grado máximo.</a:t>
            </a:r>
            <a:endParaRPr lang="es-MX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221" y="3952481"/>
            <a:ext cx="2448272" cy="2530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79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Índice cromático de Petersen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Petersen tiene un índice cromático de 4</a:t>
            </a:r>
            <a:endParaRPr lang="es-MX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96952"/>
            <a:ext cx="3393157" cy="323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89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Petersen creo la familia de los snarks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Petersen es </a:t>
            </a:r>
            <a:r>
              <a:rPr lang="es-MX" dirty="0"/>
              <a:t>el menor de </a:t>
            </a:r>
            <a:r>
              <a:rPr lang="es-MX" dirty="0" smtClean="0"/>
              <a:t>los snark y </a:t>
            </a:r>
            <a:r>
              <a:rPr lang="es-MX" dirty="0"/>
              <a:t>el único conocido </a:t>
            </a:r>
            <a:r>
              <a:rPr lang="es-MX" dirty="0" smtClean="0"/>
              <a:t>de </a:t>
            </a:r>
            <a:r>
              <a:rPr lang="es-MX" dirty="0"/>
              <a:t>1898 hasta </a:t>
            </a:r>
            <a:r>
              <a:rPr lang="es-MX" dirty="0" smtClean="0"/>
              <a:t>1946.</a:t>
            </a:r>
            <a:endParaRPr lang="es-MX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27369"/>
            <a:ext cx="3240360" cy="297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GraphStream - Overview of generat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48838"/>
            <a:ext cx="3392483" cy="315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9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Adyacencia e incidencia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59125" y="2204864"/>
            <a:ext cx="2740928" cy="3579849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La adyacencia es cuando un vértice conecta con otro a través de una arista</a:t>
            </a:r>
          </a:p>
          <a:p>
            <a:r>
              <a:rPr lang="es-MX" dirty="0" smtClean="0"/>
              <a:t>La incidencia es cuando una arista conecta con otra a través de un vértice.</a:t>
            </a:r>
            <a:endParaRPr lang="es-MX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53" y="2204864"/>
            <a:ext cx="212407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933056"/>
            <a:ext cx="20574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67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1128" y="279520"/>
            <a:ext cx="7024744" cy="1143000"/>
          </a:xfrm>
        </p:spPr>
        <p:txBody>
          <a:bodyPr>
            <a:normAutofit/>
          </a:bodyPr>
          <a:lstStyle/>
          <a:p>
            <a:r>
              <a:rPr lang="es-MX" dirty="0" smtClean="0"/>
              <a:t>Conjetura de los snarks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484784"/>
            <a:ext cx="6777317" cy="3508977"/>
          </a:xfrm>
        </p:spPr>
        <p:txBody>
          <a:bodyPr/>
          <a:lstStyle/>
          <a:p>
            <a:r>
              <a:rPr lang="es-MX" dirty="0" smtClean="0"/>
              <a:t>La conjetura dice que una gráfica snark tiene a Petersen como menor.</a:t>
            </a:r>
          </a:p>
          <a:p>
            <a:r>
              <a:rPr lang="es-MX" dirty="0" smtClean="0"/>
              <a:t>Esto lo enunció Tutte en 1898 y fue demostrado hasta el 2001</a:t>
            </a:r>
            <a:endParaRPr lang="es-MX" dirty="0"/>
          </a:p>
        </p:txBody>
      </p:sp>
      <p:pic>
        <p:nvPicPr>
          <p:cNvPr id="6146" name="Picture 2" descr="Watkins snark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45023"/>
            <a:ext cx="2760307" cy="291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ouble-star snark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150" name="Picture 6" descr="Double-star snark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20" y="3645023"/>
            <a:ext cx="2661548" cy="273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Szekeres snark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154" name="Picture 10" descr="Szekeres snark - 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3645023"/>
            <a:ext cx="2911971" cy="286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76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Ejemplo de Petersen en un snark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93701"/>
            <a:ext cx="7913341" cy="405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00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1143000"/>
          </a:xfrm>
        </p:spPr>
        <p:txBody>
          <a:bodyPr/>
          <a:lstStyle/>
          <a:p>
            <a:r>
              <a:rPr lang="es-MX" dirty="0" smtClean="0"/>
              <a:t>Páginas de referencias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b="1" dirty="0" smtClean="0">
                <a:solidFill>
                  <a:schemeClr val="tx1"/>
                </a:solidFill>
                <a:hlinkClick r:id="rId2"/>
              </a:rPr>
              <a:t>Estas son algunas paginas de las que nos apoyamos</a:t>
            </a:r>
          </a:p>
          <a:p>
            <a:r>
              <a:rPr lang="es-MX" dirty="0">
                <a:hlinkClick r:id="rId2"/>
              </a:rPr>
              <a:t/>
            </a:r>
            <a:br>
              <a:rPr lang="es-MX" dirty="0">
                <a:hlinkClick r:id="rId2"/>
              </a:rPr>
            </a:br>
            <a:r>
              <a:rPr lang="es-MX" u="sng" dirty="0">
                <a:hlinkClick r:id="rId2"/>
              </a:rPr>
              <a:t>Snark (teoría de grafos) - Snark (graph theory) - qaz.wiki</a:t>
            </a:r>
          </a:p>
          <a:p>
            <a:r>
              <a:rPr lang="es-MX" u="sng" dirty="0">
                <a:hlinkClick r:id="rId3"/>
              </a:rPr>
              <a:t/>
            </a:r>
            <a:br>
              <a:rPr lang="es-MX" u="sng" dirty="0">
                <a:hlinkClick r:id="rId3"/>
              </a:rPr>
            </a:br>
            <a:r>
              <a:rPr lang="es-MX" u="sng" dirty="0">
                <a:hlinkClick r:id="rId3"/>
              </a:rPr>
              <a:t>Teoría de grafos - Wikipedia, la enciclopedia libre</a:t>
            </a:r>
          </a:p>
          <a:p>
            <a:r>
              <a:rPr lang="es-MX" u="sng" dirty="0">
                <a:hlinkClick r:id="rId4"/>
              </a:rPr>
              <a:t>Grafo de </a:t>
            </a:r>
            <a:r>
              <a:rPr lang="es-MX" u="sng" dirty="0" smtClean="0">
                <a:hlinkClick r:id="rId4"/>
              </a:rPr>
              <a:t>Petersen </a:t>
            </a:r>
            <a:r>
              <a:rPr lang="es-MX" u="sng" dirty="0">
                <a:hlinkClick r:id="rId4"/>
              </a:rPr>
              <a:t>- Wikipedia, la enciclopedia libre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4393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4784318" y="116632"/>
            <a:ext cx="3313355" cy="1702160"/>
          </a:xfrm>
        </p:spPr>
        <p:txBody>
          <a:bodyPr/>
          <a:lstStyle/>
          <a:p>
            <a:r>
              <a:rPr lang="es-MX" dirty="0" smtClean="0"/>
              <a:t>Gracias por su atención</a:t>
            </a:r>
            <a:endParaRPr lang="es-MX" dirty="0"/>
          </a:p>
        </p:txBody>
      </p:sp>
      <p:pic>
        <p:nvPicPr>
          <p:cNvPr id="5122" name="Picture 2" descr="Teoría de Graf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64904"/>
            <a:ext cx="3593976" cy="311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Subtítulo"/>
          <p:cNvSpPr>
            <a:spLocks noGrp="1"/>
          </p:cNvSpPr>
          <p:nvPr>
            <p:ph type="subTitle" idx="1"/>
          </p:nvPr>
        </p:nvSpPr>
        <p:spPr>
          <a:xfrm>
            <a:off x="251520" y="836712"/>
            <a:ext cx="4320480" cy="5616624"/>
          </a:xfrm>
        </p:spPr>
        <p:txBody>
          <a:bodyPr>
            <a:noAutofit/>
          </a:bodyPr>
          <a:lstStyle/>
          <a:p>
            <a:r>
              <a:rPr lang="es-MX" sz="2000" dirty="0" smtClean="0"/>
              <a:t>No es el conocimiento, sino el acto de aprendizaje, y no la posesión, sino el acto de llegar allí, que concede el mayor disfrute.</a:t>
            </a:r>
          </a:p>
          <a:p>
            <a:endParaRPr lang="es-MX" sz="2000" dirty="0"/>
          </a:p>
          <a:p>
            <a:endParaRPr lang="es-MX" sz="2000" dirty="0" smtClean="0"/>
          </a:p>
          <a:p>
            <a:endParaRPr lang="es-MX" sz="2000" dirty="0"/>
          </a:p>
          <a:p>
            <a:endParaRPr lang="es-MX" sz="2000" dirty="0" smtClean="0"/>
          </a:p>
          <a:p>
            <a:endParaRPr lang="es-MX" sz="2000" dirty="0"/>
          </a:p>
          <a:p>
            <a:endParaRPr lang="es-MX" sz="2000" dirty="0" smtClean="0"/>
          </a:p>
          <a:p>
            <a:endParaRPr lang="es-MX" sz="2000" dirty="0"/>
          </a:p>
          <a:p>
            <a:endParaRPr lang="es-MX" sz="2000" dirty="0" smtClean="0"/>
          </a:p>
          <a:p>
            <a:endParaRPr lang="es-MX" sz="2000" dirty="0"/>
          </a:p>
          <a:p>
            <a:endParaRPr lang="es-MX" sz="2000" dirty="0" smtClean="0"/>
          </a:p>
          <a:p>
            <a:r>
              <a:rPr lang="es-MX" sz="2000" dirty="0" smtClean="0"/>
              <a:t>Carl Friedrich Gauss</a:t>
            </a:r>
          </a:p>
          <a:p>
            <a:endParaRPr lang="es-MX" sz="2000" dirty="0"/>
          </a:p>
          <a:p>
            <a:endParaRPr lang="es-MX" sz="2000" dirty="0" smtClean="0"/>
          </a:p>
          <a:p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425190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es-MX" dirty="0" smtClean="0"/>
              <a:t>Orden y grado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340768"/>
            <a:ext cx="3672408" cy="5328592"/>
          </a:xfrm>
        </p:spPr>
        <p:txBody>
          <a:bodyPr>
            <a:normAutofit/>
          </a:bodyPr>
          <a:lstStyle/>
          <a:p>
            <a:r>
              <a:rPr lang="es-MX" dirty="0" smtClean="0"/>
              <a:t>El orden es el número de vértices que hay en una gráfica, el grado es el número de aristas incidentes a un vértice por ejemplo, la siguiente gráfica tiene un orden de 6 y en los vértices V</a:t>
            </a:r>
            <a:r>
              <a:rPr lang="es-MX" sz="2000" dirty="0" smtClean="0"/>
              <a:t>5 </a:t>
            </a:r>
            <a:r>
              <a:rPr lang="es-MX" dirty="0" smtClean="0"/>
              <a:t>tiene grado 2, en el V</a:t>
            </a:r>
            <a:r>
              <a:rPr lang="es-MX" sz="2000" dirty="0" smtClean="0"/>
              <a:t>6</a:t>
            </a:r>
            <a:r>
              <a:rPr lang="es-MX" dirty="0" smtClean="0"/>
              <a:t> tiene grado 4 y todos los demás tienen grado 3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84784"/>
            <a:ext cx="4276736" cy="3527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38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3604" y="764704"/>
            <a:ext cx="7024744" cy="648072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gráfica </a:t>
            </a:r>
            <a:r>
              <a:rPr lang="es-MX" dirty="0"/>
              <a:t>regular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67317" y="1530495"/>
            <a:ext cx="6777317" cy="3508977"/>
          </a:xfrm>
        </p:spPr>
        <p:txBody>
          <a:bodyPr/>
          <a:lstStyle/>
          <a:p>
            <a:r>
              <a:rPr lang="es-MX" dirty="0"/>
              <a:t>Una </a:t>
            </a:r>
            <a:r>
              <a:rPr lang="es-MX" dirty="0" smtClean="0"/>
              <a:t>gráfica </a:t>
            </a:r>
            <a:r>
              <a:rPr lang="es-MX" dirty="0"/>
              <a:t>es regular si en que cada vértice tiene el mismo </a:t>
            </a:r>
            <a:r>
              <a:rPr lang="es-MX" dirty="0" smtClean="0"/>
              <a:t>grado, como por ejemplo la siguiente gráfica tiene grado 3 </a:t>
            </a:r>
            <a:endParaRPr lang="es-MX" dirty="0"/>
          </a:p>
          <a:p>
            <a:endParaRPr lang="es-MX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52936"/>
            <a:ext cx="3892195" cy="339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52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620688"/>
            <a:ext cx="7024744" cy="1143000"/>
          </a:xfrm>
        </p:spPr>
        <p:txBody>
          <a:bodyPr/>
          <a:lstStyle/>
          <a:p>
            <a:r>
              <a:rPr lang="es-MX" dirty="0"/>
              <a:t>V</a:t>
            </a:r>
            <a:r>
              <a:rPr lang="es-MX" dirty="0" smtClean="0"/>
              <a:t>ecindad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988840"/>
            <a:ext cx="3322712" cy="4525963"/>
          </a:xfrm>
        </p:spPr>
        <p:txBody>
          <a:bodyPr>
            <a:normAutofit/>
          </a:bodyPr>
          <a:lstStyle/>
          <a:p>
            <a:r>
              <a:rPr lang="es-MX" dirty="0" smtClean="0"/>
              <a:t>La vecindad de un vértice son todos los vértices adyacentes a el, por ejemplo, la vecindad de </a:t>
            </a:r>
            <a:r>
              <a:rPr lang="es-MX" dirty="0"/>
              <a:t>V</a:t>
            </a:r>
            <a:r>
              <a:rPr lang="es-MX" sz="1400" dirty="0" smtClean="0"/>
              <a:t>1 </a:t>
            </a:r>
            <a:r>
              <a:rPr lang="es-MX" dirty="0" smtClean="0"/>
              <a:t>es V</a:t>
            </a:r>
            <a:r>
              <a:rPr lang="es-MX" sz="1400" dirty="0"/>
              <a:t>2</a:t>
            </a:r>
            <a:r>
              <a:rPr lang="es-MX" dirty="0" smtClean="0"/>
              <a:t>, V</a:t>
            </a:r>
            <a:r>
              <a:rPr lang="es-MX" sz="1400" dirty="0" smtClean="0"/>
              <a:t>3</a:t>
            </a:r>
            <a:r>
              <a:rPr lang="es-MX" dirty="0" smtClean="0"/>
              <a:t> y  V</a:t>
            </a:r>
            <a:r>
              <a:rPr lang="es-MX" sz="1400" dirty="0" smtClean="0"/>
              <a:t>4</a:t>
            </a:r>
            <a:endParaRPr lang="es-MX" dirty="0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913" y="1268760"/>
            <a:ext cx="3711475" cy="4232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02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camino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1463" y="2188625"/>
            <a:ext cx="3028828" cy="4336720"/>
          </a:xfrm>
        </p:spPr>
        <p:txBody>
          <a:bodyPr>
            <a:normAutofit/>
          </a:bodyPr>
          <a:lstStyle/>
          <a:p>
            <a:r>
              <a:rPr lang="es-MX" dirty="0" smtClean="0"/>
              <a:t>Un camino es una secuencia de vértices y  aristas en una gráfica. Por ejemplo el camino formado por las aristas naranjas  ( V</a:t>
            </a:r>
            <a:r>
              <a:rPr lang="es-MX" sz="1400" dirty="0" smtClean="0"/>
              <a:t>1</a:t>
            </a:r>
            <a:r>
              <a:rPr lang="es-MX" dirty="0" smtClean="0"/>
              <a:t> V</a:t>
            </a:r>
            <a:r>
              <a:rPr lang="es-MX" sz="1400" dirty="0" smtClean="0"/>
              <a:t>2</a:t>
            </a:r>
            <a:r>
              <a:rPr lang="es-MX" dirty="0"/>
              <a:t> </a:t>
            </a:r>
            <a:r>
              <a:rPr lang="es-MX" dirty="0" smtClean="0"/>
              <a:t>V</a:t>
            </a:r>
            <a:r>
              <a:rPr lang="es-MX" sz="1400" dirty="0" smtClean="0"/>
              <a:t>5</a:t>
            </a:r>
            <a:r>
              <a:rPr lang="es-MX" dirty="0" smtClean="0"/>
              <a:t> V</a:t>
            </a:r>
            <a:r>
              <a:rPr lang="es-MX" sz="1400" dirty="0" smtClean="0"/>
              <a:t>4</a:t>
            </a:r>
            <a:r>
              <a:rPr lang="es-MX" sz="1800" dirty="0" smtClean="0"/>
              <a:t> </a:t>
            </a:r>
            <a:r>
              <a:rPr lang="es-MX" dirty="0" smtClean="0"/>
              <a:t>V</a:t>
            </a:r>
            <a:r>
              <a:rPr lang="es-MX" sz="1400" dirty="0" smtClean="0"/>
              <a:t>3</a:t>
            </a:r>
            <a:r>
              <a:rPr lang="es-MX" dirty="0"/>
              <a:t> </a:t>
            </a:r>
            <a:r>
              <a:rPr lang="es-MX" dirty="0" smtClean="0"/>
              <a:t>V</a:t>
            </a:r>
            <a:r>
              <a:rPr lang="es-MX" sz="1400" dirty="0" smtClean="0"/>
              <a:t>6</a:t>
            </a:r>
            <a:r>
              <a:rPr lang="es-MX" dirty="0" smtClean="0"/>
              <a:t> y  V</a:t>
            </a:r>
            <a:r>
              <a:rPr lang="es-MX" sz="1400" dirty="0" smtClean="0"/>
              <a:t>7</a:t>
            </a:r>
            <a:r>
              <a:rPr lang="es-MX" dirty="0" smtClean="0"/>
              <a:t>).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789" y="2348880"/>
            <a:ext cx="4936951" cy="3346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3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764704"/>
            <a:ext cx="7024744" cy="1143000"/>
          </a:xfrm>
        </p:spPr>
        <p:txBody>
          <a:bodyPr/>
          <a:lstStyle/>
          <a:p>
            <a:r>
              <a:rPr lang="es-MX" dirty="0" smtClean="0"/>
              <a:t>Ciclo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0004" y="1916832"/>
            <a:ext cx="8229600" cy="1180727"/>
          </a:xfrm>
        </p:spPr>
        <p:txBody>
          <a:bodyPr>
            <a:normAutofit/>
          </a:bodyPr>
          <a:lstStyle/>
          <a:p>
            <a:r>
              <a:rPr lang="es-MX" dirty="0" smtClean="0"/>
              <a:t>Un ciclo es un camino cerrado en el que no se repite ningún vértice a excepción del primero </a:t>
            </a:r>
            <a:endParaRPr lang="es-MX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256" y="2780928"/>
            <a:ext cx="2965096" cy="2986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83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836712"/>
            <a:ext cx="7024744" cy="1143000"/>
          </a:xfrm>
        </p:spPr>
        <p:txBody>
          <a:bodyPr>
            <a:normAutofit/>
          </a:bodyPr>
          <a:lstStyle/>
          <a:p>
            <a:r>
              <a:rPr lang="es-MX" dirty="0" smtClean="0"/>
              <a:t>Componentes conexas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2573" y="1988840"/>
            <a:ext cx="8518849" cy="1870787"/>
          </a:xfrm>
        </p:spPr>
        <p:txBody>
          <a:bodyPr>
            <a:normAutofit/>
          </a:bodyPr>
          <a:lstStyle/>
          <a:p>
            <a:r>
              <a:rPr lang="es-MX" dirty="0" smtClean="0"/>
              <a:t>Las componentes conexas de una gráfica son un conjunto de vértices que tienen un camino desde el vértice A al vértice B para cualquier par de vértices en la componente conexa</a:t>
            </a:r>
            <a:r>
              <a:rPr lang="es-MX" dirty="0" smtClean="0">
                <a:latin typeface="Bauhaus 93" pitchFamily="82" charset="0"/>
              </a:rPr>
              <a:t> </a:t>
            </a:r>
            <a:endParaRPr lang="es-MX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6" y="3501008"/>
            <a:ext cx="31718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36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11464</TotalTime>
  <Words>819</Words>
  <Application>Microsoft Office PowerPoint</Application>
  <PresentationFormat>Presentación en pantalla (4:3)</PresentationFormat>
  <Paragraphs>89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Austin</vt:lpstr>
      <vt:lpstr>¿Qué es una gráfica?</vt:lpstr>
      <vt:lpstr>Definición de una gráfica</vt:lpstr>
      <vt:lpstr>Adyacencia e incidencia</vt:lpstr>
      <vt:lpstr>Orden y grado</vt:lpstr>
      <vt:lpstr>gráfica regular</vt:lpstr>
      <vt:lpstr>Vecindad</vt:lpstr>
      <vt:lpstr>camino</vt:lpstr>
      <vt:lpstr>Ciclo</vt:lpstr>
      <vt:lpstr>Componentes conexas</vt:lpstr>
      <vt:lpstr>puentes</vt:lpstr>
      <vt:lpstr>Gráficas bipartitas</vt:lpstr>
      <vt:lpstr>Gráfica plana</vt:lpstr>
      <vt:lpstr>Gráfica Hamiltoniana</vt:lpstr>
      <vt:lpstr>Índice y número cromático</vt:lpstr>
      <vt:lpstr>Calcular el índice cromático</vt:lpstr>
      <vt:lpstr>Snark</vt:lpstr>
      <vt:lpstr>Petersen</vt:lpstr>
      <vt:lpstr>¿Quién es Petersen? </vt:lpstr>
      <vt:lpstr>Petersen tiene caminos y ciclos </vt:lpstr>
      <vt:lpstr>Petersen no es bipartita</vt:lpstr>
      <vt:lpstr>Petersen no es plana</vt:lpstr>
      <vt:lpstr>Mostraremos a K5 en la gráfica de Petersen</vt:lpstr>
      <vt:lpstr>Pero si se puede reducir las intersecciones</vt:lpstr>
      <vt:lpstr>Petersen tiene caminos hamiltonianos</vt:lpstr>
      <vt:lpstr>PERO NO TIENE CICLO HAMILTONIANO</vt:lpstr>
      <vt:lpstr>Pero es hipohamiltoniano</vt:lpstr>
      <vt:lpstr>El número cromático de Petersen</vt:lpstr>
      <vt:lpstr>Índice cromático de Petersen</vt:lpstr>
      <vt:lpstr>Petersen creo la familia de los snarks</vt:lpstr>
      <vt:lpstr>Conjetura de los snarks</vt:lpstr>
      <vt:lpstr>Ejemplo de Petersen en un snark</vt:lpstr>
      <vt:lpstr>Páginas de referencias</vt:lpstr>
      <vt:lpstr>Gracias por su atención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Grafos y graficas</dc:title>
  <dc:creator>Otto Mendieta</dc:creator>
  <cp:lastModifiedBy>Otto Mendieta</cp:lastModifiedBy>
  <cp:revision>112</cp:revision>
  <dcterms:created xsi:type="dcterms:W3CDTF">2021-02-15T08:55:10Z</dcterms:created>
  <dcterms:modified xsi:type="dcterms:W3CDTF">2021-03-02T19:08:39Z</dcterms:modified>
</cp:coreProperties>
</file>