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874B-878D-4908-86DF-CD4116828F4F}" type="datetimeFigureOut">
              <a:rPr lang="es-MX" smtClean="0"/>
              <a:t>17/11/2016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B-27F6-4D63-9862-1F76ABBDA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91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874B-878D-4908-86DF-CD4116828F4F}" type="datetimeFigureOut">
              <a:rPr lang="es-MX" smtClean="0"/>
              <a:t>17/11/2016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B-27F6-4D63-9862-1F76ABBDA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623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874B-878D-4908-86DF-CD4116828F4F}" type="datetimeFigureOut">
              <a:rPr lang="es-MX" smtClean="0"/>
              <a:t>17/11/2016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B-27F6-4D63-9862-1F76ABBDA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821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874B-878D-4908-86DF-CD4116828F4F}" type="datetimeFigureOut">
              <a:rPr lang="es-MX" smtClean="0"/>
              <a:t>17/11/2016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B-27F6-4D63-9862-1F76ABBDA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016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874B-878D-4908-86DF-CD4116828F4F}" type="datetimeFigureOut">
              <a:rPr lang="es-MX" smtClean="0"/>
              <a:t>17/11/2016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B-27F6-4D63-9862-1F76ABBDA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472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874B-878D-4908-86DF-CD4116828F4F}" type="datetimeFigureOut">
              <a:rPr lang="es-MX" smtClean="0"/>
              <a:t>17/11/2016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B-27F6-4D63-9862-1F76ABBDA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20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874B-878D-4908-86DF-CD4116828F4F}" type="datetimeFigureOut">
              <a:rPr lang="es-MX" smtClean="0"/>
              <a:t>17/11/2016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B-27F6-4D63-9862-1F76ABBDA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54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874B-878D-4908-86DF-CD4116828F4F}" type="datetimeFigureOut">
              <a:rPr lang="es-MX" smtClean="0"/>
              <a:t>17/11/2016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B-27F6-4D63-9862-1F76ABBDA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5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874B-878D-4908-86DF-CD4116828F4F}" type="datetimeFigureOut">
              <a:rPr lang="es-MX" smtClean="0"/>
              <a:t>17/11/2016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B-27F6-4D63-9862-1F76ABBDA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85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874B-878D-4908-86DF-CD4116828F4F}" type="datetimeFigureOut">
              <a:rPr lang="es-MX" smtClean="0"/>
              <a:t>17/11/2016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B-27F6-4D63-9862-1F76ABBDA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89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874B-878D-4908-86DF-CD4116828F4F}" type="datetimeFigureOut">
              <a:rPr lang="es-MX" smtClean="0"/>
              <a:t>17/11/2016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B-27F6-4D63-9862-1F76ABBDA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874B-878D-4908-86DF-CD4116828F4F}" type="datetimeFigureOut">
              <a:rPr lang="es-MX" smtClean="0"/>
              <a:t>17/11/2016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FE41B-27F6-4D63-9862-1F76ABBDA9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40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016224"/>
          </a:xfrm>
        </p:spPr>
        <p:txBody>
          <a:bodyPr>
            <a:normAutofit fontScale="90000"/>
          </a:bodyPr>
          <a:lstStyle/>
          <a:p>
            <a:pPr fontAlgn="b"/>
            <a:r>
              <a:rPr lang="es-MX" sz="4000" dirty="0" smtClean="0"/>
              <a:t>ESCUELA</a:t>
            </a:r>
            <a:r>
              <a:rPr lang="es-MX" sz="4000" baseline="0" dirty="0" smtClean="0"/>
              <a:t> SECUNDARIA GENERAL No 59</a:t>
            </a:r>
            <a:r>
              <a:rPr lang="es-MX" sz="4000" dirty="0" smtClean="0"/>
              <a:t> </a:t>
            </a:r>
            <a:r>
              <a:rPr lang="es-MX" sz="4000" baseline="0" dirty="0" smtClean="0"/>
              <a:t/>
            </a:r>
            <a:br>
              <a:rPr lang="es-MX" sz="4000" baseline="0" dirty="0" smtClean="0"/>
            </a:br>
            <a:r>
              <a:rPr lang="es-MX" sz="4000" baseline="0" dirty="0" smtClean="0"/>
              <a:t>“RENE CASSIN” T.M</a:t>
            </a:r>
            <a:r>
              <a:rPr lang="es-MX" dirty="0" smtClean="0">
                <a:solidFill>
                  <a:schemeClr val="tx1"/>
                </a:solidFill>
              </a:rPr>
              <a:t/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dirty="0"/>
              <a:t>2a. Sesión de CTE</a:t>
            </a:r>
            <a:br>
              <a:rPr lang="es-MX" dirty="0"/>
            </a:br>
            <a:r>
              <a:rPr lang="es-MX" dirty="0"/>
              <a:t>Ruta de Mejora 2016-2017</a:t>
            </a:r>
            <a:br>
              <a:rPr lang="es-MX" dirty="0"/>
            </a:br>
            <a:r>
              <a:rPr lang="es-MX" dirty="0"/>
              <a:t>Informe Bimestral, Primer Período</a:t>
            </a:r>
            <a:br>
              <a:rPr lang="es-MX" dirty="0"/>
            </a:b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  <a:p>
            <a:pPr fontAlgn="base"/>
            <a:r>
              <a:rPr lang="es-MX" b="1" dirty="0"/>
              <a:t>Av. </a:t>
            </a:r>
            <a:r>
              <a:rPr lang="es-MX" b="1" dirty="0" err="1"/>
              <a:t>Andres</a:t>
            </a:r>
            <a:r>
              <a:rPr lang="es-MX" b="1" dirty="0"/>
              <a:t> Molina </a:t>
            </a:r>
            <a:r>
              <a:rPr lang="es-MX" b="1" dirty="0" err="1"/>
              <a:t>Enriquez</a:t>
            </a:r>
            <a:endParaRPr lang="es-MX" b="1" dirty="0"/>
          </a:p>
          <a:p>
            <a:pPr fontAlgn="base"/>
            <a:r>
              <a:rPr lang="es-MX" b="1" dirty="0"/>
              <a:t>Ciudad de México, Cdad. de México</a:t>
            </a:r>
          </a:p>
          <a:p>
            <a:pPr fontAlgn="ctr"/>
            <a:r>
              <a:rPr lang="es-MX" cap="all" dirty="0"/>
              <a:t>JUN. 2016</a:t>
            </a:r>
          </a:p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51786" r="72558" b="15665"/>
          <a:stretch/>
        </p:blipFill>
        <p:spPr bwMode="auto">
          <a:xfrm>
            <a:off x="1259632" y="3356992"/>
            <a:ext cx="619268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97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 smtClean="0"/>
              <a:t>APROVECHAMIENTO</a:t>
            </a:r>
            <a:br>
              <a:rPr lang="es-MX" dirty="0" smtClean="0"/>
            </a:br>
            <a:r>
              <a:rPr lang="es-MX" dirty="0" smtClean="0"/>
              <a:t>PRIMER GRADO</a:t>
            </a:r>
            <a:endParaRPr lang="es-MX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103262"/>
              </p:ext>
            </p:extLst>
          </p:nvPr>
        </p:nvGraphicFramePr>
        <p:xfrm>
          <a:off x="457200" y="1700804"/>
          <a:ext cx="8229600" cy="4824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796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GRUPOS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PORCENTAJE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 smtClean="0">
                          <a:effectLst/>
                        </a:rPr>
                        <a:t>ALUMNOS APROBADOS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PORCENTAJE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 smtClean="0">
                          <a:effectLst/>
                        </a:rPr>
                        <a:t>ALUMNOS REPROBADOS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EXISTENCIA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8052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1 "A"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86.4%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38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13.6%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6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44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56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1 "B"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95.4%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41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4.6%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2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43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56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1 "C"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100.0%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44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0.0%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0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44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56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1 "D"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84.1%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37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15.9%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7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44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56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1 "E"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95.4%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41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4.6%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2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43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56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1 "F"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92.9%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39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7.1%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3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42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56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92.4%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240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7.6%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260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</a:tbl>
          </a:graphicData>
        </a:graphic>
      </p:graphicFrame>
      <p:pic>
        <p:nvPicPr>
          <p:cNvPr id="2050" name="Picture 2" descr="Resultado de imagen para imagenes de alum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94" y="166270"/>
            <a:ext cx="2726254" cy="139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3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629142"/>
              </p:ext>
            </p:extLst>
          </p:nvPr>
        </p:nvGraphicFramePr>
        <p:xfrm>
          <a:off x="467544" y="2348882"/>
          <a:ext cx="8229600" cy="4104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863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</a:rPr>
                        <a:t>2 "A"</a:t>
                      </a:r>
                      <a:endParaRPr lang="es-MX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100.0%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43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0.0%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0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43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863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2 "B"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92.9%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39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7.1%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3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42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863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2 "C"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88.4%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38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11.6%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5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43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863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2 "D"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100.0%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42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0.0%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0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42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863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2 "E"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93.0%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40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7.0%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3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43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863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2 "F"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100.0%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43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0.0%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0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43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8635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s-MX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95.7%</a:t>
                      </a:r>
                      <a:endParaRPr lang="es-MX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245</a:t>
                      </a:r>
                      <a:endParaRPr lang="es-MX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4.3%</a:t>
                      </a:r>
                      <a:endParaRPr lang="es-MX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s-MX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256</a:t>
                      </a:r>
                      <a:endParaRPr lang="es-MX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</a:tbl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 smtClean="0"/>
              <a:t>APROVECHAMIENTO</a:t>
            </a:r>
            <a:br>
              <a:rPr lang="es-MX" dirty="0" smtClean="0"/>
            </a:br>
            <a:r>
              <a:rPr lang="es-MX" dirty="0" smtClean="0"/>
              <a:t>SEGUNDO GRADO</a:t>
            </a:r>
            <a:endParaRPr lang="es-MX" dirty="0"/>
          </a:p>
        </p:txBody>
      </p:sp>
      <p:pic>
        <p:nvPicPr>
          <p:cNvPr id="3074" name="Picture 2" descr="Una ilustración vectorial de estudiantes que estudian en el aula con el profesor Foto de archivo - 481369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1683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57200" y="1600200"/>
          <a:ext cx="8229600" cy="679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796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GRUPOS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PORCENTAJE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 smtClean="0">
                          <a:effectLst/>
                        </a:rPr>
                        <a:t>ALUMNOS APROBADOS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PORCENTAJE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 smtClean="0">
                          <a:effectLst/>
                        </a:rPr>
                        <a:t>ALUMNOS REPROBADOS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EXISTENCIA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84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 smtClean="0"/>
              <a:t>APROVECHAMIENTO</a:t>
            </a:r>
            <a:br>
              <a:rPr lang="es-MX" dirty="0" smtClean="0"/>
            </a:br>
            <a:r>
              <a:rPr lang="es-MX" dirty="0" smtClean="0"/>
              <a:t>TERCER    GRADO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569930"/>
              </p:ext>
            </p:extLst>
          </p:nvPr>
        </p:nvGraphicFramePr>
        <p:xfrm>
          <a:off x="457200" y="2556565"/>
          <a:ext cx="8229600" cy="4010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</a:rPr>
                        <a:t>3 "A"</a:t>
                      </a:r>
                      <a:endParaRPr lang="es-MX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95.4%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41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4.6%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2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43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3 "B"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</a:rPr>
                        <a:t>85.7%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</a:rPr>
                        <a:t>36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</a:rPr>
                        <a:t>14.3%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6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42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3 "C"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82.9%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</a:rPr>
                        <a:t>34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</a:rPr>
                        <a:t>17.1%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7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41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3 "D"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92.9%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39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</a:rPr>
                        <a:t>7.1%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3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42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3 "E"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93.0%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40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7.0%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3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43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3 "F"</a:t>
                      </a:r>
                      <a:endParaRPr lang="es-MX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78.6%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33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</a:rPr>
                        <a:t>21.4%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>
                          <a:effectLst/>
                        </a:rPr>
                        <a:t>9</a:t>
                      </a:r>
                      <a:endParaRPr lang="es-MX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u="none" strike="noStrike" dirty="0">
                          <a:effectLst/>
                        </a:rPr>
                        <a:t>42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  <a:tr h="5966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88.1%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223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11.9%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253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</a:tbl>
          </a:graphicData>
        </a:graphic>
      </p:graphicFrame>
      <p:pic>
        <p:nvPicPr>
          <p:cNvPr id="4098" name="Picture 2" descr="Libro de lectura del niño pequeño de dibujos animados Foto de archivo - 451688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74441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318500"/>
              </p:ext>
            </p:extLst>
          </p:nvPr>
        </p:nvGraphicFramePr>
        <p:xfrm>
          <a:off x="457200" y="1772816"/>
          <a:ext cx="8229600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GRUPOS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PORCENTAJE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 smtClean="0">
                          <a:effectLst/>
                        </a:rPr>
                        <a:t>ALUMNOS APROBADOS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PORCENTAJE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 smtClean="0">
                          <a:effectLst/>
                        </a:rPr>
                        <a:t>ALUMNOS REPROBADOS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EXISTENCIA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88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 smtClean="0"/>
              <a:t>APROVECHAMIENTO</a:t>
            </a:r>
            <a:br>
              <a:rPr lang="es-MX" dirty="0" smtClean="0"/>
            </a:br>
            <a:r>
              <a:rPr lang="es-MX" dirty="0" smtClean="0"/>
              <a:t>TOTAL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248098"/>
              </p:ext>
            </p:extLst>
          </p:nvPr>
        </p:nvGraphicFramePr>
        <p:xfrm>
          <a:off x="251517" y="1772817"/>
          <a:ext cx="8424938" cy="576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183"/>
                <a:gridCol w="1286183"/>
                <a:gridCol w="1286183"/>
                <a:gridCol w="1286183"/>
                <a:gridCol w="1286183"/>
                <a:gridCol w="1286183"/>
                <a:gridCol w="707840"/>
              </a:tblGrid>
              <a:tr h="576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GRUPOS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PORCENTAJE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>
                          <a:effectLst/>
                        </a:rPr>
                        <a:t>ALUMNOS APROBADOS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PORCENTAJE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>
                          <a:effectLst/>
                        </a:rPr>
                        <a:t>ALUMNOS REPROBADOS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EXISTENCIA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1" marR="3511" marT="35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TOTALES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81794"/>
              </p:ext>
            </p:extLst>
          </p:nvPr>
        </p:nvGraphicFramePr>
        <p:xfrm>
          <a:off x="323528" y="2348880"/>
          <a:ext cx="8363272" cy="990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0034"/>
                <a:gridCol w="1256362"/>
                <a:gridCol w="1256362"/>
                <a:gridCol w="1256362"/>
                <a:gridCol w="1256362"/>
                <a:gridCol w="1256362"/>
                <a:gridCol w="691428"/>
              </a:tblGrid>
              <a:tr h="6214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18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92.06%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708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7.94%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61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</a:rPr>
                        <a:t>769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TOTALES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16" marR="3216" marT="3216" marB="0" anchor="b"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66429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283291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11496"/>
            <a:ext cx="3408040" cy="227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Educación pensamiento conceptual. Muchacha que sostiene los libros. Ilustraciones del vector. Foto de archivo - 423180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45638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3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LUGARES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501010"/>
              </p:ext>
            </p:extLst>
          </p:nvPr>
        </p:nvGraphicFramePr>
        <p:xfrm>
          <a:off x="179512" y="1268761"/>
          <a:ext cx="8507287" cy="5389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19702"/>
                <a:gridCol w="87585"/>
              </a:tblGrid>
              <a:tr h="9462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3200" b="1" u="none" strike="noStrike" dirty="0" smtClean="0">
                          <a:effectLst/>
                        </a:rPr>
                        <a:t>1ER. LUGAR  - 1C, 2A, 2D Y 2F = 0</a:t>
                      </a:r>
                    </a:p>
                    <a:p>
                      <a:pPr algn="l" fontAlgn="ctr"/>
                      <a:endParaRPr lang="es-MX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08" marR="8208" marT="820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08" marR="8208" marT="8208" marB="0" anchor="ctr"/>
                </a:tc>
              </a:tr>
              <a:tr h="9462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3200" b="1" u="none" strike="noStrike" dirty="0" smtClean="0">
                          <a:effectLst/>
                        </a:rPr>
                        <a:t>2DO. LUGAR - 1B Y 1E  = 2</a:t>
                      </a:r>
                    </a:p>
                    <a:p>
                      <a:pPr algn="l" fontAlgn="ctr"/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08" marR="8208" marT="820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08" marR="8208" marT="8208" marB="0" anchor="ctr"/>
                </a:tc>
              </a:tr>
              <a:tr h="3292096">
                <a:tc>
                  <a:txBody>
                    <a:bodyPr/>
                    <a:lstStyle/>
                    <a:p>
                      <a:pPr algn="l" fontAlgn="ctr"/>
                      <a:r>
                        <a:rPr lang="es-MX" sz="3200" b="1" u="none" strike="noStrike" dirty="0" smtClean="0">
                          <a:effectLst/>
                        </a:rPr>
                        <a:t>3ER. LUGAR - 1 F, 2B, 2E,  3D Y 3E = 3</a:t>
                      </a:r>
                    </a:p>
                    <a:p>
                      <a:pPr algn="l" fontAlgn="ctr"/>
                      <a:endParaRPr lang="es-MX" sz="3200" b="1" u="none" strike="noStrike" dirty="0" smtClean="0">
                        <a:effectLst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1" u="none" strike="noStrike" dirty="0" smtClean="0">
                          <a:effectLst/>
                        </a:rPr>
                        <a:t>ANTEPENÚLTIMO - 1A Y 2C = 8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1" u="none" strike="noStrike" dirty="0" smtClean="0">
                          <a:effectLst/>
                        </a:rPr>
                        <a:t>PENÚLTIMO - 1D Y 3B = 9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1" u="none" strike="noStrike" dirty="0" smtClean="0">
                          <a:effectLst/>
                        </a:rPr>
                        <a:t>ÚLTIMO LUGAR - 3F = 13</a:t>
                      </a:r>
                      <a:endParaRPr lang="es-MX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8" marR="8208" marT="820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08" marR="8208" marT="8208" marB="0" anchor="ctr"/>
                </a:tc>
              </a:tr>
            </a:tbl>
          </a:graphicData>
        </a:graphic>
      </p:graphicFrame>
      <p:pic>
        <p:nvPicPr>
          <p:cNvPr id="6146" name="Picture 2" descr="http://previews.123rf.com/images/krisdog/krisdog1512/krisdog151200117/49632207-Feliz-de-dibujos-animados-ni-a-saltando-de-alegr-a-con-los-pu-os-en-el-aire-Foto-de-arch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18002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6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b="1" dirty="0" smtClean="0"/>
              <a:t>RESULTADOS</a:t>
            </a:r>
            <a:br>
              <a:rPr lang="es-MX" b="1" dirty="0" smtClean="0"/>
            </a:br>
            <a:r>
              <a:rPr lang="es-MX" b="1" dirty="0" smtClean="0"/>
              <a:t> SOBRESALIENTES</a:t>
            </a:r>
            <a:endParaRPr lang="es-MX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50664"/>
              </p:ext>
            </p:extLst>
          </p:nvPr>
        </p:nvGraphicFramePr>
        <p:xfrm>
          <a:off x="1860550" y="3262313"/>
          <a:ext cx="5422900" cy="333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2900"/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086428"/>
              </p:ext>
            </p:extLst>
          </p:nvPr>
        </p:nvGraphicFramePr>
        <p:xfrm>
          <a:off x="755576" y="1412772"/>
          <a:ext cx="7632848" cy="4470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/>
                <a:gridCol w="3514432"/>
                <a:gridCol w="3182312"/>
              </a:tblGrid>
              <a:tr h="350746">
                <a:tc>
                  <a:txBody>
                    <a:bodyPr/>
                    <a:lstStyle/>
                    <a:p>
                      <a:pPr algn="l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800" b="1" u="none" strike="noStrike" dirty="0" smtClean="0">
                          <a:effectLst/>
                        </a:rPr>
                        <a:t>EFICIENCIA TERMINAL = 92.04%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86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—708 alumnos aprobaron todas sus materias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86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—61 alumnos reprobaron una o más asignaturas = 7.96</a:t>
                      </a:r>
                      <a:r>
                        <a:rPr lang="es-MX" sz="1400" u="none" strike="noStrike" dirty="0" smtClean="0">
                          <a:effectLst/>
                        </a:rPr>
                        <a:t>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86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— 1er. Lugar = 1C, 2A, 2D Y 2F = 100%. Aprobaron todos sus alumnos.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86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746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800" b="1" u="none" strike="noStrike" dirty="0" smtClean="0">
                          <a:effectLst/>
                        </a:rPr>
                        <a:t>APROBACIÓN = 98.9%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86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—Se aprobaron 6,860 asignaturas de 6,921.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86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—1er. Lugar = 1C, 2A, 2D Y 2F = 100%  aprobaron todas sus asignaturas.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0746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 </a:t>
                      </a:r>
                      <a:r>
                        <a:rPr lang="es-MX" sz="1800" b="1" u="none" strike="noStrike" dirty="0" smtClean="0">
                          <a:effectLst/>
                        </a:rPr>
                        <a:t>REPROBACIÓN = 1.1%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86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 —Se reprobaron 77 asignaturas de 6,921.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86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0746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PROMEDIO = 8.1</a:t>
                      </a:r>
                      <a:endParaRPr lang="es-MX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86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3200" b="1" u="none" strike="noStrike" dirty="0" smtClean="0">
                          <a:effectLst/>
                        </a:rPr>
                        <a:t>1er </a:t>
                      </a:r>
                      <a:r>
                        <a:rPr lang="es-MX" sz="3200" b="1" u="none" strike="noStrike" dirty="0">
                          <a:effectLst/>
                        </a:rPr>
                        <a:t>lugar  =  1C, 1F Y 2F  =  8.6</a:t>
                      </a:r>
                      <a:endParaRPr lang="es-MX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86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"/>
            <a:ext cx="3672408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46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95538"/>
              </p:ext>
            </p:extLst>
          </p:nvPr>
        </p:nvGraphicFramePr>
        <p:xfrm>
          <a:off x="539550" y="476675"/>
          <a:ext cx="8280921" cy="5976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85"/>
                <a:gridCol w="4747228"/>
                <a:gridCol w="3452508"/>
              </a:tblGrid>
              <a:tr h="990783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2800" b="1" u="none" strike="noStrike" dirty="0" smtClean="0">
                          <a:effectLst/>
                        </a:rPr>
                        <a:t>CARTAS DE FELICITACIÓN  =  209</a:t>
                      </a:r>
                      <a:endParaRPr lang="es-MX" sz="2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99019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 </a:t>
                      </a:r>
                      <a:r>
                        <a:rPr lang="es-MX" sz="3200" b="1" u="none" strike="noStrike" dirty="0" smtClean="0">
                          <a:effectLst/>
                        </a:rPr>
                        <a:t>1er</a:t>
                      </a:r>
                      <a:r>
                        <a:rPr lang="es-MX" sz="1800" u="none" strike="noStrike" dirty="0" smtClean="0">
                          <a:effectLst/>
                        </a:rPr>
                        <a:t>   </a:t>
                      </a:r>
                      <a:r>
                        <a:rPr lang="es-MX" sz="4000" u="none" strike="noStrike" dirty="0">
                          <a:effectLst/>
                        </a:rPr>
                        <a:t>lugar  =  1C  = 20</a:t>
                      </a:r>
                      <a:endParaRPr lang="es-MX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99019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90783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3600" b="1" u="none" strike="noStrike" dirty="0" smtClean="0">
                          <a:effectLst/>
                        </a:rPr>
                        <a:t>CARTAS DE FELICITACIÓN  DE 10.0  =  2</a:t>
                      </a:r>
                      <a:endParaRPr lang="es-MX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99019">
                <a:tc>
                  <a:txBody>
                    <a:bodyPr/>
                    <a:lstStyle/>
                    <a:p>
                      <a:pPr algn="l" fontAlgn="b"/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3200" b="1" u="none" strike="noStrike" dirty="0" smtClean="0">
                          <a:effectLst/>
                        </a:rPr>
                        <a:t>1 </a:t>
                      </a:r>
                      <a:r>
                        <a:rPr lang="es-MX" sz="3200" b="1" u="none" strike="noStrike" dirty="0">
                          <a:effectLst/>
                        </a:rPr>
                        <a:t>D  =  1,   </a:t>
                      </a:r>
                      <a:r>
                        <a:rPr lang="es-MX" sz="3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LÓPEZ BELTRÁN MYRIAM NOELLE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99019">
                <a:tc>
                  <a:txBody>
                    <a:bodyPr/>
                    <a:lstStyle/>
                    <a:p>
                      <a:pPr algn="l" fontAlgn="b"/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3200" b="1" u="none" strike="noStrike" dirty="0" smtClean="0">
                          <a:effectLst/>
                        </a:rPr>
                        <a:t> </a:t>
                      </a:r>
                      <a:r>
                        <a:rPr lang="es-MX" sz="3200" b="1" u="none" strike="noStrike" dirty="0">
                          <a:effectLst/>
                        </a:rPr>
                        <a:t>3 C  =  1,   </a:t>
                      </a:r>
                      <a:r>
                        <a:rPr lang="es-MX" sz="3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MARTÍNEZ LICON MEXTLI CAMILA</a:t>
                      </a:r>
                      <a:endParaRPr lang="es-MX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99019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5"/>
            <a:ext cx="229552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2403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46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17520"/>
              </p:ext>
            </p:extLst>
          </p:nvPr>
        </p:nvGraphicFramePr>
        <p:xfrm>
          <a:off x="323528" y="332654"/>
          <a:ext cx="8568952" cy="6192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52"/>
                <a:gridCol w="8393329"/>
                <a:gridCol w="85371"/>
              </a:tblGrid>
              <a:tr h="785487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3600" b="1" u="none" strike="noStrike" dirty="0" smtClean="0">
                          <a:effectLst/>
                        </a:rPr>
                        <a:t>ASISTENCIA.</a:t>
                      </a:r>
                      <a:endParaRPr lang="es-MX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3456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2800" u="none" strike="noStrike" dirty="0" smtClean="0">
                          <a:effectLst/>
                        </a:rPr>
                        <a:t>1,023  INASISTENCIAS </a:t>
                      </a:r>
                      <a:r>
                        <a:rPr lang="es-MX" sz="2800" u="none" strike="noStrike" dirty="0">
                          <a:effectLst/>
                        </a:rPr>
                        <a:t>(</a:t>
                      </a:r>
                      <a:r>
                        <a:rPr lang="es-MX" sz="2800" u="none" strike="noStrike" dirty="0" smtClean="0">
                          <a:effectLst/>
                        </a:rPr>
                        <a:t>incluyendo </a:t>
                      </a:r>
                      <a:r>
                        <a:rPr lang="es-MX" sz="2800" u="none" strike="noStrike" dirty="0">
                          <a:effectLst/>
                        </a:rPr>
                        <a:t>justificadas)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3456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800" u="none" strike="noStrike" dirty="0" smtClean="0">
                          <a:effectLst/>
                        </a:rPr>
                        <a:t>528  FALTAS SIN JUSTIFICAR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b"/>
                </a:tc>
              </a:tr>
              <a:tr h="633456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800" u="none" strike="noStrike" dirty="0" smtClean="0">
                          <a:effectLst/>
                        </a:rPr>
                        <a:t>1er</a:t>
                      </a:r>
                      <a:r>
                        <a:rPr lang="es-MX" sz="2800" u="none" strike="noStrike" dirty="0">
                          <a:effectLst/>
                        </a:rPr>
                        <a:t>. Lugar  =  3D  =  </a:t>
                      </a:r>
                      <a:r>
                        <a:rPr lang="es-MX" sz="2800" u="none" strike="noStrike" dirty="0" smtClean="0">
                          <a:effectLst/>
                        </a:rPr>
                        <a:t>0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b"/>
                </a:tc>
              </a:tr>
              <a:tr h="633456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b"/>
                </a:tc>
              </a:tr>
              <a:tr h="785487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3600" b="1" u="none" strike="noStrike" dirty="0" smtClean="0">
                          <a:effectLst/>
                        </a:rPr>
                        <a:t>PUNTUALIDAD.</a:t>
                      </a:r>
                      <a:endParaRPr lang="es-MX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27217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0" u="none" strike="noStrike" dirty="0" smtClean="0">
                          <a:effectLst/>
                        </a:rPr>
                        <a:t>910 RETARDADOS</a:t>
                      </a:r>
                      <a:endParaRPr lang="es-MX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b"/>
                </a:tc>
              </a:tr>
              <a:tr h="727217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4000" u="none" strike="noStrike" dirty="0" smtClean="0">
                          <a:effectLst/>
                        </a:rPr>
                        <a:t>1er </a:t>
                      </a:r>
                      <a:r>
                        <a:rPr lang="es-MX" sz="4000" u="none" strike="noStrike" dirty="0">
                          <a:effectLst/>
                        </a:rPr>
                        <a:t>lugar  =  1B  =  21 </a:t>
                      </a:r>
                      <a:r>
                        <a:rPr lang="es-MX" sz="4000" u="none" strike="noStrike" dirty="0" smtClean="0">
                          <a:effectLst/>
                        </a:rPr>
                        <a:t>RETARDOS.</a:t>
                      </a:r>
                      <a:endParaRPr lang="es-MX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b"/>
                </a:tc>
              </a:tr>
              <a:tr h="633456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7"/>
            <a:ext cx="3528391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6"/>
            <a:ext cx="3672408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927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504</Words>
  <Application>Microsoft Office PowerPoint</Application>
  <PresentationFormat>Presentación en pantalla (4:3)</PresentationFormat>
  <Paragraphs>202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ESCUELA SECUNDARIA GENERAL No 59  “RENE CASSIN” T.M 2a. Sesión de CTE Ruta de Mejora 2016-2017 Informe Bimestral, Primer Período  </vt:lpstr>
      <vt:lpstr>APROVECHAMIENTO PRIMER GRADO</vt:lpstr>
      <vt:lpstr>APROVECHAMIENTO SEGUNDO GRADO</vt:lpstr>
      <vt:lpstr>APROVECHAMIENTO TERCER    GRADO</vt:lpstr>
      <vt:lpstr>APROVECHAMIENTO TOTAL</vt:lpstr>
      <vt:lpstr>LUGARES</vt:lpstr>
      <vt:lpstr>RESULTADOS  SOBRESALIENTES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SECUNDARIA GENERAL No 59  “RENE CASSIN”</dc:title>
  <dc:creator>Lurdes</dc:creator>
  <cp:lastModifiedBy>Administrador</cp:lastModifiedBy>
  <cp:revision>19</cp:revision>
  <dcterms:created xsi:type="dcterms:W3CDTF">2016-11-10T04:37:37Z</dcterms:created>
  <dcterms:modified xsi:type="dcterms:W3CDTF">2016-11-17T16:15:53Z</dcterms:modified>
</cp:coreProperties>
</file>